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3" r:id="rId2"/>
    <p:sldId id="261" r:id="rId3"/>
    <p:sldId id="267" r:id="rId4"/>
    <p:sldId id="294" r:id="rId5"/>
    <p:sldId id="295" r:id="rId6"/>
    <p:sldId id="296" r:id="rId7"/>
    <p:sldId id="298" r:id="rId8"/>
    <p:sldId id="299" r:id="rId9"/>
    <p:sldId id="303" r:id="rId10"/>
    <p:sldId id="304" r:id="rId11"/>
    <p:sldId id="307" r:id="rId12"/>
    <p:sldId id="305" r:id="rId13"/>
    <p:sldId id="306" r:id="rId14"/>
    <p:sldId id="302" r:id="rId15"/>
    <p:sldId id="292" r:id="rId16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7085" autoAdjust="0"/>
    <p:restoredTop sz="94660"/>
  </p:normalViewPr>
  <p:slideViewPr>
    <p:cSldViewPr snapToGrid="0">
      <p:cViewPr>
        <p:scale>
          <a:sx n="50" d="100"/>
          <a:sy n="50" d="100"/>
        </p:scale>
        <p:origin x="-2664" y="-1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A9712-7ED2-4997-BAE3-28DCFB2C484F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C7088-88AA-4195-AFBE-DFAC0BA0014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992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9FC2-6F7E-4EF9-A234-CE630F3503C2}" type="datetime1">
              <a:rPr lang="en-GB" smtClean="0"/>
              <a:t>13/07/2020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9966-9CAC-4BC4-AE49-FC204FC79D4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461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1037-A09B-4D6C-B524-E32037F9E849}" type="datetime1">
              <a:rPr lang="en-GB" smtClean="0"/>
              <a:t>13/07/2020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9966-9CAC-4BC4-AE49-FC204FC79D4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13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932B-5BF7-4BCB-A1D1-EDA988849C76}" type="datetime1">
              <a:rPr lang="en-GB" smtClean="0"/>
              <a:t>13/07/2020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9966-9CAC-4BC4-AE49-FC204FC79D4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454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CB63-811B-40F2-A514-7269ABE9BD5D}" type="datetime1">
              <a:rPr lang="en-GB" smtClean="0"/>
              <a:t>13/07/2020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9966-9CAC-4BC4-AE49-FC204FC79D4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4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B039-4BC0-4099-B709-B8A45AFEC955}" type="datetime1">
              <a:rPr lang="en-GB" smtClean="0"/>
              <a:t>13/07/2020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9966-9CAC-4BC4-AE49-FC204FC79D4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46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087-2C88-4116-BB12-67AFAAB91D25}" type="datetime1">
              <a:rPr lang="en-GB" smtClean="0"/>
              <a:t>13/07/2020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9966-9CAC-4BC4-AE49-FC204FC79D4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90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D4B5-F7DE-4678-81B8-71166CC6471C}" type="datetime1">
              <a:rPr lang="en-GB" smtClean="0"/>
              <a:t>13/07/2020</a:t>
            </a:fld>
            <a:endParaRPr lang="en-GB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9966-9CAC-4BC4-AE49-FC204FC79D4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649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C17C-F2D1-4799-8E8B-59796E1E3D70}" type="datetime1">
              <a:rPr lang="en-GB" smtClean="0"/>
              <a:t>13/07/2020</a:t>
            </a:fld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9966-9CAC-4BC4-AE49-FC204FC79D4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401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291D-22E5-4D70-996A-1E39698BE408}" type="datetime1">
              <a:rPr lang="en-GB" smtClean="0"/>
              <a:t>13/07/2020</a:t>
            </a:fld>
            <a:endParaRPr lang="en-GB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9966-9CAC-4BC4-AE49-FC204FC79D4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460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AFCB-A179-475D-B015-B4704E570922}" type="datetime1">
              <a:rPr lang="en-GB" smtClean="0"/>
              <a:t>13/07/2020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9966-9CAC-4BC4-AE49-FC204FC79D4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80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CA1A-D676-4889-86EF-9EED7FD5E5A7}" type="datetime1">
              <a:rPr lang="en-GB" smtClean="0"/>
              <a:t>13/07/2020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9966-9CAC-4BC4-AE49-FC204FC79D4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158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D3D40-DA82-456C-8283-BCAD27B8C4CF}" type="datetime1">
              <a:rPr lang="en-GB" smtClean="0"/>
              <a:t>13/07/2020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C9966-9CAC-4BC4-AE49-FC204FC79D4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15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linkedin.com/in/xavier-felipe-75b3731b/" TargetMode="External"/><Relationship Id="rId4" Type="http://schemas.openxmlformats.org/officeDocument/2006/relationships/hyperlink" Target="mailto:Xavier.Felipe@irta.ca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uWI_GtDdc4" TargetMode="External"/><Relationship Id="rId2" Type="http://schemas.openxmlformats.org/officeDocument/2006/relationships/hyperlink" Target="https://www.youtube.com/watch?v=hfvmM81hZ4w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CuWYS8oVBsM&amp;t=1s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161789" y="721060"/>
            <a:ext cx="627064" cy="6019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ca-ES"/>
          </a:p>
        </p:txBody>
      </p:sp>
      <p:pic>
        <p:nvPicPr>
          <p:cNvPr id="20" name="Picture 30"/>
          <p:cNvPicPr>
            <a:picLocks noChangeAspect="1" noChangeArrowheads="1"/>
          </p:cNvPicPr>
          <p:nvPr/>
        </p:nvPicPr>
        <p:blipFill>
          <a:blip r:embed="rId2" cstate="print"/>
          <a:srcRect b="36510"/>
          <a:stretch>
            <a:fillRect/>
          </a:stretch>
        </p:blipFill>
        <p:spPr bwMode="auto">
          <a:xfrm>
            <a:off x="82701" y="52929"/>
            <a:ext cx="1258887" cy="5360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Picture 7" descr="Vas l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694" y="5900468"/>
            <a:ext cx="60725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220686" y="1726212"/>
            <a:ext cx="8725988" cy="1042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a-ES" sz="4000" b="1" dirty="0" smtClean="0"/>
              <a:t>Tecnologia de separació per membranes: microfiltració i  ultrafiltració</a:t>
            </a:r>
          </a:p>
          <a:p>
            <a:endParaRPr lang="en-GB" sz="4000" dirty="0"/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1524000" y="3541653"/>
            <a:ext cx="9144000" cy="165576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err="1" smtClean="0"/>
              <a:t>Dr.</a:t>
            </a:r>
            <a:r>
              <a:rPr lang="en-GB" dirty="0" smtClean="0"/>
              <a:t> Xavier Felipe</a:t>
            </a:r>
          </a:p>
          <a:p>
            <a:pPr marL="0" indent="0" algn="ctr">
              <a:buNone/>
            </a:pPr>
            <a:r>
              <a:rPr lang="en-GB" dirty="0" err="1" smtClean="0"/>
              <a:t>Tecnologia</a:t>
            </a:r>
            <a:r>
              <a:rPr lang="en-GB" dirty="0" smtClean="0"/>
              <a:t> Aliments-IRTA</a:t>
            </a:r>
          </a:p>
          <a:p>
            <a:pPr marL="0" indent="0" algn="ctr">
              <a:buNone/>
            </a:pPr>
            <a:r>
              <a:rPr lang="en-GB" dirty="0" smtClean="0">
                <a:hlinkClick r:id="rId4"/>
              </a:rPr>
              <a:t>Xavier.Felipe@irta.cat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>
                <a:hlinkClick r:id="rId5"/>
              </a:rPr>
              <a:t>https://www.linkedin.com/in/xavier-felipe-75b3731b/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2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9966-9CAC-4BC4-AE49-FC204FC79D4A}" type="slidenum">
              <a:rPr lang="en-GB" smtClean="0"/>
              <a:t>10</a:t>
            </a:fld>
            <a:endParaRPr lang="en-GB" dirty="0"/>
          </a:p>
        </p:txBody>
      </p:sp>
      <p:sp>
        <p:nvSpPr>
          <p:cNvPr id="10" name="CuadroTexto 9"/>
          <p:cNvSpPr txBox="1"/>
          <p:nvPr/>
        </p:nvSpPr>
        <p:spPr>
          <a:xfrm>
            <a:off x="330926" y="809897"/>
            <a:ext cx="1123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/>
              <a:t>Condicions de treball de la separació de membranes en microfiltració i ultrafiltració</a:t>
            </a:r>
          </a:p>
        </p:txBody>
      </p:sp>
      <p:pic>
        <p:nvPicPr>
          <p:cNvPr id="11" name="Imagen 10" descr="https://encrypted-tbn0.gstatic.com/images?q=tbn:ANd9GcTGB13YhVaQt-2UNniP81eYKxwjZwJTOAEMza76XHWbyj9KQyY&amp;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6" y="1773476"/>
            <a:ext cx="2473233" cy="23123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510301" y="4651354"/>
            <a:ext cx="85765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Microfiltració</a:t>
            </a:r>
            <a:r>
              <a:rPr lang="en-GB" dirty="0" smtClean="0"/>
              <a:t>: hem de </a:t>
            </a:r>
            <a:r>
              <a:rPr lang="en-GB" dirty="0" err="1" smtClean="0"/>
              <a:t>tenir</a:t>
            </a:r>
            <a:r>
              <a:rPr lang="en-GB" dirty="0" smtClean="0"/>
              <a:t> en </a:t>
            </a:r>
            <a:r>
              <a:rPr lang="en-GB" dirty="0" err="1" smtClean="0"/>
              <a:t>compte</a:t>
            </a:r>
            <a:r>
              <a:rPr lang="en-GB" dirty="0" smtClean="0"/>
              <a:t> la </a:t>
            </a:r>
            <a:r>
              <a:rPr lang="en-GB" dirty="0" err="1" smtClean="0"/>
              <a:t>pressió</a:t>
            </a:r>
            <a:r>
              <a:rPr lang="en-GB" dirty="0" smtClean="0"/>
              <a:t> </a:t>
            </a:r>
            <a:r>
              <a:rPr lang="en-GB" dirty="0" err="1" smtClean="0"/>
              <a:t>transmembrana</a:t>
            </a:r>
            <a:r>
              <a:rPr lang="en-GB" dirty="0" smtClean="0"/>
              <a:t> (entre el </a:t>
            </a:r>
            <a:r>
              <a:rPr lang="en-GB" dirty="0" err="1" smtClean="0"/>
              <a:t>filtrat</a:t>
            </a:r>
            <a:r>
              <a:rPr lang="en-GB" dirty="0" smtClean="0"/>
              <a:t> i el </a:t>
            </a:r>
            <a:r>
              <a:rPr lang="en-GB" dirty="0" err="1" smtClean="0"/>
              <a:t>retingut</a:t>
            </a:r>
            <a:r>
              <a:rPr lang="en-GB" dirty="0" smtClean="0"/>
              <a:t>), per </a:t>
            </a:r>
            <a:r>
              <a:rPr lang="en-GB" dirty="0" err="1" smtClean="0"/>
              <a:t>evitar</a:t>
            </a:r>
            <a:r>
              <a:rPr lang="en-GB" dirty="0" smtClean="0"/>
              <a:t> la </a:t>
            </a:r>
            <a:r>
              <a:rPr lang="en-GB" dirty="0" err="1" smtClean="0"/>
              <a:t>colmatació</a:t>
            </a:r>
            <a:r>
              <a:rPr lang="en-GB" dirty="0" smtClean="0"/>
              <a:t> de la </a:t>
            </a:r>
            <a:r>
              <a:rPr lang="en-GB" dirty="0" err="1" smtClean="0"/>
              <a:t>membrana</a:t>
            </a:r>
            <a:r>
              <a:rPr lang="en-GB" dirty="0" smtClean="0"/>
              <a:t>.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treballa</a:t>
            </a:r>
            <a:r>
              <a:rPr lang="en-GB" dirty="0" smtClean="0"/>
              <a:t> a </a:t>
            </a:r>
            <a:r>
              <a:rPr lang="en-GB" dirty="0" err="1" smtClean="0"/>
              <a:t>pressions</a:t>
            </a:r>
            <a:r>
              <a:rPr lang="en-GB" dirty="0" smtClean="0"/>
              <a:t> </a:t>
            </a:r>
            <a:r>
              <a:rPr lang="en-GB" dirty="0" err="1" smtClean="0"/>
              <a:t>molt</a:t>
            </a:r>
            <a:r>
              <a:rPr lang="en-GB" dirty="0" smtClean="0"/>
              <a:t> </a:t>
            </a:r>
            <a:r>
              <a:rPr lang="en-GB" dirty="0" err="1" smtClean="0"/>
              <a:t>baixes</a:t>
            </a:r>
            <a:r>
              <a:rPr lang="en-GB" dirty="0" smtClean="0"/>
              <a:t> (1-1,5 bars), i fluxes de </a:t>
            </a:r>
            <a:r>
              <a:rPr lang="en-GB" dirty="0" err="1" smtClean="0"/>
              <a:t>recirculació</a:t>
            </a:r>
            <a:r>
              <a:rPr lang="en-GB" dirty="0" smtClean="0"/>
              <a:t> </a:t>
            </a:r>
            <a:r>
              <a:rPr lang="en-GB" dirty="0" err="1" smtClean="0"/>
              <a:t>molt</a:t>
            </a:r>
            <a:r>
              <a:rPr lang="en-GB" dirty="0" smtClean="0"/>
              <a:t> alts.</a:t>
            </a:r>
          </a:p>
          <a:p>
            <a:endParaRPr lang="en-GB" dirty="0"/>
          </a:p>
          <a:p>
            <a:r>
              <a:rPr lang="en-GB" dirty="0" err="1" smtClean="0">
                <a:solidFill>
                  <a:srgbClr val="FF0000"/>
                </a:solidFill>
              </a:rPr>
              <a:t>Ultrafiltració</a:t>
            </a:r>
            <a:r>
              <a:rPr lang="en-GB" dirty="0" smtClean="0"/>
              <a:t>: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treballa</a:t>
            </a:r>
            <a:r>
              <a:rPr lang="en-GB" dirty="0" smtClean="0"/>
              <a:t> </a:t>
            </a:r>
            <a:r>
              <a:rPr lang="en-GB" dirty="0" err="1" smtClean="0"/>
              <a:t>amb</a:t>
            </a:r>
            <a:r>
              <a:rPr lang="en-GB" dirty="0" smtClean="0"/>
              <a:t> </a:t>
            </a:r>
            <a:r>
              <a:rPr lang="en-GB" dirty="0" err="1" smtClean="0"/>
              <a:t>pressions</a:t>
            </a:r>
            <a:r>
              <a:rPr lang="en-GB" dirty="0" smtClean="0"/>
              <a:t> de 1,5 a 2 bars.  </a:t>
            </a:r>
            <a:endParaRPr lang="en-GB" dirty="0"/>
          </a:p>
        </p:txBody>
      </p:sp>
      <p:pic>
        <p:nvPicPr>
          <p:cNvPr id="4098" name="Picture 2" descr="https://dairyprocessinghandbook.tetrapak.com/sites/all/files/styles/chapter_image/public/chapter/images/6.4.3_v2.png?itok=9sbP02_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369" y="1421308"/>
            <a:ext cx="4436303" cy="301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303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9966-9CAC-4BC4-AE49-FC204FC79D4A}" type="slidenum">
              <a:rPr lang="en-GB" smtClean="0"/>
              <a:t>11</a:t>
            </a:fld>
            <a:endParaRPr lang="en-GB" dirty="0"/>
          </a:p>
        </p:txBody>
      </p:sp>
      <p:sp>
        <p:nvSpPr>
          <p:cNvPr id="10" name="CuadroTexto 9"/>
          <p:cNvSpPr txBox="1"/>
          <p:nvPr/>
        </p:nvSpPr>
        <p:spPr>
          <a:xfrm>
            <a:off x="330926" y="809897"/>
            <a:ext cx="1123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err="1" smtClean="0"/>
              <a:t>Colmatació</a:t>
            </a:r>
            <a:r>
              <a:rPr lang="ca-ES" b="1" dirty="0" smtClean="0"/>
              <a:t> de les membranes a l’inici o durant el procés de separació per membranes:</a:t>
            </a:r>
          </a:p>
        </p:txBody>
      </p:sp>
      <p:pic>
        <p:nvPicPr>
          <p:cNvPr id="3074" name="Picture 2" descr="Processes | Free Full-Text | Fouling Issues in Membrane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009" y="2165746"/>
            <a:ext cx="3248894" cy="335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External Principle of Membrane Filtration | Berghof Membran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1874042"/>
            <a:ext cx="3940175" cy="394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42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9966-9CAC-4BC4-AE49-FC204FC79D4A}" type="slidenum">
              <a:rPr lang="en-GB" smtClean="0"/>
              <a:t>12</a:t>
            </a:fld>
            <a:endParaRPr lang="en-GB" dirty="0"/>
          </a:p>
        </p:txBody>
      </p:sp>
      <p:sp>
        <p:nvSpPr>
          <p:cNvPr id="10" name="CuadroTexto 9"/>
          <p:cNvSpPr txBox="1"/>
          <p:nvPr/>
        </p:nvSpPr>
        <p:spPr>
          <a:xfrm>
            <a:off x="330926" y="809897"/>
            <a:ext cx="1123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/>
              <a:t>Aplicacions de la tecnologia de microfiltració a la indústria làctia: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761728" y="1954419"/>
            <a:ext cx="912345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a-ES" sz="1600" dirty="0" smtClean="0"/>
              <a:t>Obtenció de llet pasteuritzada de llarga vida útil amb un tractament tèrmic molt suau. És la llet </a:t>
            </a:r>
            <a:r>
              <a:rPr lang="ca-ES" sz="1600" dirty="0" err="1" smtClean="0"/>
              <a:t>microfiltrada</a:t>
            </a:r>
            <a:r>
              <a:rPr lang="ca-ES" sz="1600" dirty="0" smtClean="0"/>
              <a:t>, que a països com França té molta popularitat. Permet obtenir una llet amb una vida útil de 3-4 setmanes, però aplicant només un tractament de 72ºC/15 segons (el mínim legal). Obtenim una llet d’altíssima qualitat organolèptica i nutricional. S’aplica una membrana de 1,4 </a:t>
            </a:r>
            <a:r>
              <a:rPr lang="el-GR" sz="1600" dirty="0" smtClean="0"/>
              <a:t>μ</a:t>
            </a:r>
            <a:r>
              <a:rPr lang="es-ES" sz="1600" dirty="0" smtClean="0"/>
              <a:t> de mida de </a:t>
            </a:r>
            <a:r>
              <a:rPr lang="es-ES" sz="1600" dirty="0" err="1" smtClean="0"/>
              <a:t>porus</a:t>
            </a:r>
            <a:r>
              <a:rPr lang="es-ES" sz="1600" dirty="0" smtClean="0"/>
              <a:t>.</a:t>
            </a:r>
            <a:endParaRPr lang="ca-E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ca-E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ca-ES" sz="1600" dirty="0" smtClean="0"/>
              <a:t>Pasteurització en fred de llet crua (millor desnatada), per a l’obtenció de xerigot amb proteïna sèrica nativa</a:t>
            </a:r>
            <a:r>
              <a:rPr lang="ca-ES" sz="1600" dirty="0"/>
              <a:t>. S’aplica una membrana de 1,4 </a:t>
            </a:r>
            <a:r>
              <a:rPr lang="el-GR" sz="1600" dirty="0"/>
              <a:t>μ </a:t>
            </a:r>
            <a:r>
              <a:rPr lang="ca-ES" sz="1600" dirty="0"/>
              <a:t>de mida de porus.</a:t>
            </a:r>
          </a:p>
          <a:p>
            <a:pPr marL="285750" indent="-285750">
              <a:buFont typeface="Arial" pitchFamily="34" charset="0"/>
              <a:buChar char="•"/>
            </a:pPr>
            <a:endParaRPr lang="ca-E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ca-ES" sz="1600" dirty="0" smtClean="0"/>
              <a:t>Separació de les caseïnes de la llet, per obtenir un xerigot «ideal», directament a partir de llet crua, normalment pasteuritzada en fred per microfiltració. El xerigot ideal permet l’obtenció de proteïna sèrica d’alt nivell de qualitat, la millor per alimentació infantil o per productes per esportistes. El vídeo de la presentació és precisament sobre aquest procés. S’obté un concentrat de caseïna que s'utilitza molt favorablement en l’elaboració de iogurt o formatge. S’utilitza una membrana de 0,1 </a:t>
            </a:r>
            <a:r>
              <a:rPr lang="el-GR" sz="1600" dirty="0" smtClean="0"/>
              <a:t>μ</a:t>
            </a:r>
            <a:endParaRPr lang="ca-ES" sz="1600" dirty="0"/>
          </a:p>
        </p:txBody>
      </p:sp>
      <p:pic>
        <p:nvPicPr>
          <p:cNvPr id="1026" name="Picture 2" descr="Lait frais entier microfiltré - Filiere Qualite Carrefour - 1 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471" y="1681698"/>
            <a:ext cx="620534" cy="19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 descr="https://chemical.eng.unimelb.edu.au/dairy/lib/images/research-milkstreams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334" y="4064496"/>
            <a:ext cx="1814808" cy="1183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1127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9966-9CAC-4BC4-AE49-FC204FC79D4A}" type="slidenum">
              <a:rPr lang="en-GB" smtClean="0"/>
              <a:t>13</a:t>
            </a:fld>
            <a:endParaRPr lang="en-GB" dirty="0"/>
          </a:p>
        </p:txBody>
      </p:sp>
      <p:sp>
        <p:nvSpPr>
          <p:cNvPr id="10" name="CuadroTexto 9"/>
          <p:cNvSpPr txBox="1"/>
          <p:nvPr/>
        </p:nvSpPr>
        <p:spPr>
          <a:xfrm>
            <a:off x="330926" y="809897"/>
            <a:ext cx="1123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/>
              <a:t>Aplicacions de la tecnologia de ultrafiltració a la indústria làctia: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761728" y="1954419"/>
            <a:ext cx="826035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a-ES" sz="1600" dirty="0" smtClean="0"/>
              <a:t>Estandardització de la relació proteïna-greix de la llet, per a l’obtenció de formatges homogenis durant tot l’any.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sz="1600" dirty="0" smtClean="0"/>
              <a:t>Concentració parcial de la llet per a l’elaboració de formatges (1-1,5). S’incrementa el rendiment formatger fins un 20%, al incorporar en el formatge una part important de la proteïna sèrica. Al mateix temps, necessites menys maquinària (</a:t>
            </a:r>
            <a:r>
              <a:rPr lang="ca-ES" sz="1600" dirty="0" err="1" smtClean="0"/>
              <a:t>cubes</a:t>
            </a:r>
            <a:r>
              <a:rPr lang="ca-ES" sz="1600" dirty="0" smtClean="0"/>
              <a:t> de formatgeria),  al treballar amb un volum de llet 30-40 % menor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sz="1600" dirty="0" smtClean="0"/>
              <a:t>Elaboració de llets enriquides en calci i proteïna. Un exemple és la llet «Suprema» de  Central </a:t>
            </a:r>
            <a:r>
              <a:rPr lang="ca-ES" sz="1600" dirty="0" err="1" smtClean="0"/>
              <a:t>Lechera</a:t>
            </a:r>
            <a:r>
              <a:rPr lang="ca-ES" sz="1600" dirty="0" smtClean="0"/>
              <a:t> Asturiana.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sz="1600" dirty="0" smtClean="0"/>
              <a:t>Elaboració de concentrats de proteïna, de la llet o del xerigot. La ultrafiltració permet incrementar la proporció de proteïna d’un aliment, eliminant líquid, sucres i sals del mateix.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sz="1600" dirty="0" smtClean="0"/>
              <a:t>Elaboració de formatge fresc tipus Burgos, a partir de llet </a:t>
            </a:r>
            <a:r>
              <a:rPr lang="ca-ES" sz="1600" dirty="0" err="1" smtClean="0"/>
              <a:t>pasteurizada</a:t>
            </a:r>
            <a:r>
              <a:rPr lang="ca-ES" sz="16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sz="1600" dirty="0" smtClean="0"/>
              <a:t>Clarificació de la salmorra de formatges. </a:t>
            </a:r>
          </a:p>
          <a:p>
            <a:pPr marL="285750" indent="-285750">
              <a:buFont typeface="Arial" pitchFamily="34" charset="0"/>
              <a:buChar char="•"/>
            </a:pPr>
            <a:endParaRPr lang="ca-ES" sz="1600" dirty="0" smtClean="0"/>
          </a:p>
        </p:txBody>
      </p:sp>
      <p:pic>
        <p:nvPicPr>
          <p:cNvPr id="2050" name="Picture 2" descr="Leche Supre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428" y="1591990"/>
            <a:ext cx="1974491" cy="197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Queso de Burgos - Wikipedia, la enciclopedia lib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638" y="4046018"/>
            <a:ext cx="1956069" cy="144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986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9966-9CAC-4BC4-AE49-FC204FC79D4A}" type="slidenum">
              <a:rPr lang="en-GB" smtClean="0"/>
              <a:t>14</a:t>
            </a:fld>
            <a:endParaRPr lang="en-GB" dirty="0"/>
          </a:p>
        </p:txBody>
      </p:sp>
      <p:sp>
        <p:nvSpPr>
          <p:cNvPr id="2" name="Rectángulo 1"/>
          <p:cNvSpPr/>
          <p:nvPr/>
        </p:nvSpPr>
        <p:spPr>
          <a:xfrm>
            <a:off x="1089061" y="2439101"/>
            <a:ext cx="99395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a-ES" dirty="0" smtClean="0"/>
              <a:t>Aplicació de la tecnologia d’ultrafiltració per a l’obtenció de llets enriquides amb proteïna i calci </a:t>
            </a:r>
            <a:r>
              <a:rPr lang="ca-ES" dirty="0">
                <a:hlinkClick r:id="rId2"/>
              </a:rPr>
              <a:t>https://www.youtube.com/watch?v=hfvmM81hZ4w</a:t>
            </a:r>
            <a:r>
              <a:rPr lang="ca-ES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ca-E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a-ES" dirty="0" smtClean="0"/>
              <a:t>Seqüència </a:t>
            </a:r>
            <a:r>
              <a:rPr lang="ca-ES" dirty="0"/>
              <a:t>d’un procés d’ultrafiltració de llet:  </a:t>
            </a:r>
            <a:r>
              <a:rPr lang="ca-ES" dirty="0">
                <a:hlinkClick r:id="rId3"/>
              </a:rPr>
              <a:t>https://www.youtube.com/watch?v=0uWI_GtDdc4</a:t>
            </a:r>
            <a:r>
              <a:rPr lang="ca-ES" dirty="0"/>
              <a:t> 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ca-E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a-ES" dirty="0" smtClean="0"/>
              <a:t>Aplicació </a:t>
            </a:r>
            <a:r>
              <a:rPr lang="ca-ES" dirty="0"/>
              <a:t>de la ultrafiltració en la valorització del xerigot </a:t>
            </a:r>
            <a:r>
              <a:rPr lang="ca-ES" dirty="0" smtClean="0"/>
              <a:t>formatger: </a:t>
            </a:r>
            <a:r>
              <a:rPr lang="ca-ES" dirty="0" smtClean="0">
                <a:hlinkClick r:id="rId4"/>
              </a:rPr>
              <a:t>https</a:t>
            </a:r>
            <a:r>
              <a:rPr lang="ca-ES" dirty="0">
                <a:hlinkClick r:id="rId4"/>
              </a:rPr>
              <a:t>://www.youtube.com/watch?v=CuWYS8oVBsM&amp;t=1s</a:t>
            </a:r>
            <a:r>
              <a:rPr lang="ca-ES" dirty="0"/>
              <a:t> </a:t>
            </a:r>
            <a:endParaRPr lang="ca-ES" dirty="0" smtClean="0"/>
          </a:p>
          <a:p>
            <a:endParaRPr lang="en-GB" dirty="0"/>
          </a:p>
        </p:txBody>
      </p:sp>
      <p:sp>
        <p:nvSpPr>
          <p:cNvPr id="3" name="2 CuadroTexto"/>
          <p:cNvSpPr txBox="1"/>
          <p:nvPr/>
        </p:nvSpPr>
        <p:spPr>
          <a:xfrm>
            <a:off x="1356189" y="1027416"/>
            <a:ext cx="845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/>
              <a:t>Vídeos divulgatius sobre les tecnologies de separació per ultrafiltració i microfiltració  </a:t>
            </a:r>
            <a:endParaRPr lang="ca-ES" b="1" dirty="0"/>
          </a:p>
        </p:txBody>
      </p:sp>
    </p:spTree>
    <p:extLst>
      <p:ext uri="{BB962C8B-B14F-4D97-AF65-F5344CB8AC3E}">
        <p14:creationId xmlns:p14="http://schemas.microsoft.com/office/powerpoint/2010/main" val="1175036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9966-9CAC-4BC4-AE49-FC204FC79D4A}" type="slidenum">
              <a:rPr lang="en-GB" smtClean="0"/>
              <a:t>15</a:t>
            </a:fld>
            <a:endParaRPr lang="en-GB"/>
          </a:p>
        </p:txBody>
      </p:sp>
      <p:pic>
        <p:nvPicPr>
          <p:cNvPr id="9218" name="Picture 2" descr="Image result for chee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200" y="1662771"/>
            <a:ext cx="6524690" cy="434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530956" y="994116"/>
            <a:ext cx="4891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/>
              <a:t>Moltes gràcies per la seva atenció</a:t>
            </a:r>
            <a:endParaRPr lang="ca-ES" sz="2400" b="1" dirty="0"/>
          </a:p>
        </p:txBody>
      </p:sp>
    </p:spTree>
    <p:extLst>
      <p:ext uri="{BB962C8B-B14F-4D97-AF65-F5344CB8AC3E}">
        <p14:creationId xmlns:p14="http://schemas.microsoft.com/office/powerpoint/2010/main" val="108020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38537"/>
              </p:ext>
            </p:extLst>
          </p:nvPr>
        </p:nvGraphicFramePr>
        <p:xfrm>
          <a:off x="1402078" y="2053805"/>
          <a:ext cx="9117876" cy="30842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8372">
                  <a:extLst>
                    <a:ext uri="{9D8B030D-6E8A-4147-A177-3AD203B41FA5}">
                      <a16:colId xmlns="" xmlns:a16="http://schemas.microsoft.com/office/drawing/2014/main" val="2758234224"/>
                    </a:ext>
                  </a:extLst>
                </a:gridCol>
                <a:gridCol w="1321584">
                  <a:extLst>
                    <a:ext uri="{9D8B030D-6E8A-4147-A177-3AD203B41FA5}">
                      <a16:colId xmlns="" xmlns:a16="http://schemas.microsoft.com/office/drawing/2014/main" val="4245102622"/>
                    </a:ext>
                  </a:extLst>
                </a:gridCol>
                <a:gridCol w="1321584">
                  <a:extLst>
                    <a:ext uri="{9D8B030D-6E8A-4147-A177-3AD203B41FA5}">
                      <a16:colId xmlns="" xmlns:a16="http://schemas.microsoft.com/office/drawing/2014/main" val="704494162"/>
                    </a:ext>
                  </a:extLst>
                </a:gridCol>
                <a:gridCol w="1321584">
                  <a:extLst>
                    <a:ext uri="{9D8B030D-6E8A-4147-A177-3AD203B41FA5}">
                      <a16:colId xmlns="" xmlns:a16="http://schemas.microsoft.com/office/drawing/2014/main" val="2080363816"/>
                    </a:ext>
                  </a:extLst>
                </a:gridCol>
                <a:gridCol w="1321584">
                  <a:extLst>
                    <a:ext uri="{9D8B030D-6E8A-4147-A177-3AD203B41FA5}">
                      <a16:colId xmlns="" xmlns:a16="http://schemas.microsoft.com/office/drawing/2014/main" val="2122760128"/>
                    </a:ext>
                  </a:extLst>
                </a:gridCol>
                <a:gridCol w="1321584">
                  <a:extLst>
                    <a:ext uri="{9D8B030D-6E8A-4147-A177-3AD203B41FA5}">
                      <a16:colId xmlns="" xmlns:a16="http://schemas.microsoft.com/office/drawing/2014/main" val="3391293959"/>
                    </a:ext>
                  </a:extLst>
                </a:gridCol>
                <a:gridCol w="1321584">
                  <a:extLst>
                    <a:ext uri="{9D8B030D-6E8A-4147-A177-3AD203B41FA5}">
                      <a16:colId xmlns="" xmlns:a16="http://schemas.microsoft.com/office/drawing/2014/main" val="2982336468"/>
                    </a:ext>
                  </a:extLst>
                </a:gridCol>
              </a:tblGrid>
              <a:tr h="886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400" noProof="0" dirty="0" smtClean="0">
                          <a:effectLst/>
                        </a:rPr>
                        <a:t>Origen</a:t>
                      </a:r>
                      <a:endParaRPr lang="ca-E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400" noProof="0" dirty="0" smtClean="0">
                          <a:effectLst/>
                        </a:rPr>
                        <a:t>Extracte Sec (suma de tots els sòlids)</a:t>
                      </a:r>
                      <a:endParaRPr lang="ca-E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400" noProof="0" dirty="0" smtClean="0">
                          <a:effectLst/>
                        </a:rPr>
                        <a:t>Matèria grassa</a:t>
                      </a:r>
                      <a:endParaRPr lang="ca-E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400" noProof="0" dirty="0" smtClean="0">
                          <a:effectLst/>
                        </a:rPr>
                        <a:t>Caseïna (micel·les de caseïna)</a:t>
                      </a:r>
                      <a:endParaRPr lang="ca-E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400" noProof="0" dirty="0" smtClean="0">
                          <a:effectLst/>
                        </a:rPr>
                        <a:t>Proteïnes sèriques (solubles)</a:t>
                      </a:r>
                      <a:endParaRPr lang="ca-E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400" noProof="0" dirty="0" smtClean="0">
                          <a:effectLst/>
                        </a:rPr>
                        <a:t>Sucres (lactosa)</a:t>
                      </a:r>
                      <a:endParaRPr lang="ca-E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400" noProof="0" dirty="0" smtClean="0">
                          <a:effectLst/>
                        </a:rPr>
                        <a:t>Minerals</a:t>
                      </a:r>
                      <a:endParaRPr lang="ca-E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85313565"/>
                  </a:ext>
                </a:extLst>
              </a:tr>
              <a:tr h="6503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400" noProof="0" dirty="0" smtClean="0">
                          <a:effectLst/>
                        </a:rPr>
                        <a:t>Vaca</a:t>
                      </a:r>
                      <a:endParaRPr lang="ca-E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400" noProof="0" dirty="0" smtClean="0">
                          <a:effectLst/>
                        </a:rPr>
                        <a:t>12,7</a:t>
                      </a:r>
                      <a:endParaRPr lang="ca-E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400" noProof="0" dirty="0" smtClean="0">
                          <a:effectLst/>
                        </a:rPr>
                        <a:t>3,9</a:t>
                      </a:r>
                      <a:endParaRPr lang="ca-E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400" noProof="0" dirty="0" smtClean="0">
                          <a:effectLst/>
                        </a:rPr>
                        <a:t>2,6</a:t>
                      </a:r>
                      <a:endParaRPr lang="ca-E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400" noProof="0" dirty="0" smtClean="0">
                          <a:effectLst/>
                        </a:rPr>
                        <a:t>0,6</a:t>
                      </a:r>
                      <a:endParaRPr lang="ca-E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400" noProof="0" dirty="0" smtClean="0">
                          <a:effectLst/>
                        </a:rPr>
                        <a:t>4,6</a:t>
                      </a:r>
                      <a:endParaRPr lang="ca-E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400" noProof="0" dirty="0" smtClean="0">
                          <a:effectLst/>
                        </a:rPr>
                        <a:t>0,7</a:t>
                      </a:r>
                      <a:endParaRPr lang="ca-E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06523397"/>
                  </a:ext>
                </a:extLst>
              </a:tr>
              <a:tr h="5157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400" noProof="0" dirty="0" smtClean="0">
                          <a:effectLst/>
                        </a:rPr>
                        <a:t>Cabra</a:t>
                      </a:r>
                      <a:endParaRPr lang="ca-E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400" noProof="0" dirty="0" smtClean="0">
                          <a:effectLst/>
                        </a:rPr>
                        <a:t>13,3</a:t>
                      </a:r>
                      <a:endParaRPr lang="ca-E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400" noProof="0" dirty="0" smtClean="0">
                          <a:effectLst/>
                        </a:rPr>
                        <a:t>4,5</a:t>
                      </a:r>
                      <a:endParaRPr lang="ca-E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400" noProof="0" dirty="0" smtClean="0">
                          <a:effectLst/>
                        </a:rPr>
                        <a:t>3,0</a:t>
                      </a:r>
                      <a:endParaRPr lang="ca-E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400" noProof="0" dirty="0" smtClean="0">
                          <a:effectLst/>
                        </a:rPr>
                        <a:t>0,6</a:t>
                      </a:r>
                      <a:endParaRPr lang="ca-E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400" noProof="0" dirty="0" smtClean="0">
                          <a:effectLst/>
                        </a:rPr>
                        <a:t>4,3</a:t>
                      </a:r>
                      <a:endParaRPr lang="ca-E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400" noProof="0" dirty="0" smtClean="0">
                          <a:effectLst/>
                        </a:rPr>
                        <a:t>0,8</a:t>
                      </a:r>
                      <a:endParaRPr lang="ca-E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05848477"/>
                  </a:ext>
                </a:extLst>
              </a:tr>
              <a:tr h="5157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400" noProof="0" dirty="0" smtClean="0">
                          <a:effectLst/>
                        </a:rPr>
                        <a:t>Ovella</a:t>
                      </a:r>
                      <a:endParaRPr lang="ca-E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400" noProof="0" dirty="0" smtClean="0">
                          <a:effectLst/>
                        </a:rPr>
                        <a:t>18,8</a:t>
                      </a:r>
                      <a:endParaRPr lang="ca-E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400" noProof="0" dirty="0" smtClean="0">
                          <a:effectLst/>
                        </a:rPr>
                        <a:t>7,5</a:t>
                      </a:r>
                      <a:endParaRPr lang="ca-E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400" noProof="0" dirty="0" smtClean="0">
                          <a:effectLst/>
                        </a:rPr>
                        <a:t>4,6</a:t>
                      </a:r>
                      <a:endParaRPr lang="ca-E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400" noProof="0" dirty="0" smtClean="0">
                          <a:effectLst/>
                        </a:rPr>
                        <a:t>1,0</a:t>
                      </a:r>
                      <a:endParaRPr lang="ca-E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400" noProof="0" dirty="0" smtClean="0">
                          <a:effectLst/>
                        </a:rPr>
                        <a:t>4,6</a:t>
                      </a:r>
                      <a:endParaRPr lang="ca-E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400" noProof="0" dirty="0" smtClean="0">
                          <a:effectLst/>
                        </a:rPr>
                        <a:t>1,0</a:t>
                      </a:r>
                      <a:endParaRPr lang="ca-E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45707114"/>
                  </a:ext>
                </a:extLst>
              </a:tr>
              <a:tr h="5157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400" noProof="0" dirty="0" smtClean="0">
                          <a:effectLst/>
                        </a:rPr>
                        <a:t>Búfala</a:t>
                      </a:r>
                      <a:endParaRPr lang="ca-E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400" noProof="0" dirty="0" smtClean="0">
                          <a:effectLst/>
                        </a:rPr>
                        <a:t>17,5</a:t>
                      </a:r>
                      <a:endParaRPr lang="ca-E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400" noProof="0" dirty="0" smtClean="0">
                          <a:effectLst/>
                        </a:rPr>
                        <a:t>7,5</a:t>
                      </a:r>
                      <a:endParaRPr lang="ca-E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400" noProof="0" dirty="0" smtClean="0">
                          <a:effectLst/>
                        </a:rPr>
                        <a:t>3,6</a:t>
                      </a:r>
                      <a:endParaRPr lang="ca-E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400" noProof="0" dirty="0" smtClean="0">
                          <a:effectLst/>
                        </a:rPr>
                        <a:t>0,7</a:t>
                      </a:r>
                      <a:endParaRPr lang="ca-E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400" noProof="0" dirty="0" smtClean="0">
                          <a:effectLst/>
                        </a:rPr>
                        <a:t>4,8</a:t>
                      </a:r>
                      <a:endParaRPr lang="ca-E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400" noProof="0" dirty="0" smtClean="0">
                          <a:effectLst/>
                        </a:rPr>
                        <a:t>0,8</a:t>
                      </a:r>
                      <a:endParaRPr lang="ca-E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77092174"/>
                  </a:ext>
                </a:extLst>
              </a:tr>
            </a:tbl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9966-9CAC-4BC4-AE49-FC204FC79D4A}" type="slidenum">
              <a:rPr lang="en-GB" smtClean="0"/>
              <a:t>2</a:t>
            </a:fld>
            <a:endParaRPr lang="en-GB"/>
          </a:p>
        </p:txBody>
      </p:sp>
      <p:sp>
        <p:nvSpPr>
          <p:cNvPr id="5" name="CuadroTexto 4"/>
          <p:cNvSpPr txBox="1"/>
          <p:nvPr/>
        </p:nvSpPr>
        <p:spPr>
          <a:xfrm>
            <a:off x="3489959" y="879566"/>
            <a:ext cx="5723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 smtClean="0"/>
              <a:t>Composició química de la llet: components bàsics</a:t>
            </a:r>
            <a:endParaRPr lang="ca-ES" sz="2000" b="1" dirty="0"/>
          </a:p>
        </p:txBody>
      </p:sp>
    </p:spTree>
    <p:extLst>
      <p:ext uri="{BB962C8B-B14F-4D97-AF65-F5344CB8AC3E}">
        <p14:creationId xmlns:p14="http://schemas.microsoft.com/office/powerpoint/2010/main" val="1323102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79566" y="176325"/>
            <a:ext cx="11025051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a-ES" b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Les parts de la llet</a:t>
            </a:r>
            <a:r>
              <a:rPr lang="ca-ES" sz="2800" u="sng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a-ES" sz="24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a-E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La llet està formada bàsicament de tres parts o fases:</a:t>
            </a:r>
            <a:endParaRPr lang="ca-ES" sz="24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a-E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La suspensió del material gras (greix), en forma globular. Si es separa, obtenim la nata.</a:t>
            </a:r>
            <a:endParaRPr lang="ca-ES" sz="24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a-E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La caseïna lligada a sales minerals (estructura </a:t>
            </a:r>
            <a:r>
              <a:rPr lang="ca-ES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micel·lar</a:t>
            </a:r>
            <a:r>
              <a:rPr lang="ca-E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). La caseïna és el 80% de la proteïna de la llet.</a:t>
            </a:r>
            <a:endParaRPr lang="ca-ES" sz="24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ca-E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La fase hídrica (xerigot), que conté la proteïna sèrica (20% de la proteïna de la llet).</a:t>
            </a:r>
            <a:endParaRPr lang="ca-E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tge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566" y="2610058"/>
            <a:ext cx="3624534" cy="278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9966-9CAC-4BC4-AE49-FC204FC79D4A}" type="slidenum">
              <a:rPr lang="en-GB" smtClean="0"/>
              <a:t>3</a:t>
            </a:fld>
            <a:endParaRPr lang="en-GB" dirty="0"/>
          </a:p>
        </p:txBody>
      </p:sp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897" y="2999285"/>
            <a:ext cx="2908663" cy="2356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999286"/>
            <a:ext cx="2675708" cy="23564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6034496" y="5712823"/>
            <a:ext cx="515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Micel.la de caseïna, amb la sal de fosfat càlcic, que actua com a “cola” de les caseïnes</a:t>
            </a:r>
            <a:endParaRPr lang="ca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1049383" y="557784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Esquema de la llet. Les </a:t>
            </a:r>
            <a:r>
              <a:rPr lang="ca-ES" dirty="0" err="1" smtClean="0"/>
              <a:t>micel.les</a:t>
            </a:r>
            <a:r>
              <a:rPr lang="ca-ES" dirty="0" smtClean="0"/>
              <a:t> de caseïna son molt més petites que els glòbuls de greix.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46022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9966-9CAC-4BC4-AE49-FC204FC79D4A}" type="slidenum">
              <a:rPr lang="en-GB" smtClean="0"/>
              <a:t>4</a:t>
            </a:fld>
            <a:endParaRPr lang="en-GB" dirty="0"/>
          </a:p>
        </p:txBody>
      </p:sp>
      <p:pic>
        <p:nvPicPr>
          <p:cNvPr id="2050" name="Picture 2" descr="https://lh5.googleusercontent.com/-jWFyYiGdJs8/TYUIVTXqIQI/AAAAAAAAAL8/5X3YzCYrCOU/s1600/distribucion-particul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10" y="2455818"/>
            <a:ext cx="4183785" cy="280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áfico 2 estructura queso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409" y="2641171"/>
            <a:ext cx="2449785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nual de Procedimientos de Muestreo para Transportistas d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599" y="2455818"/>
            <a:ext cx="3754905" cy="280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444137" y="710693"/>
            <a:ext cx="1123405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b="1" dirty="0" smtClean="0"/>
              <a:t>Diferències en la mida dels components de la llet:</a:t>
            </a:r>
          </a:p>
          <a:p>
            <a:pPr algn="ctr"/>
            <a:endParaRPr lang="ca-ES" sz="2000" b="1" dirty="0" smtClean="0"/>
          </a:p>
          <a:p>
            <a:pPr algn="ctr"/>
            <a:r>
              <a:rPr lang="ca-ES" dirty="0" smtClean="0">
                <a:solidFill>
                  <a:srgbClr val="FF0000"/>
                </a:solidFill>
              </a:rPr>
              <a:t>Glòbuls de greix i bactèries </a:t>
            </a:r>
            <a:r>
              <a:rPr lang="ca-ES" b="1" dirty="0" smtClean="0"/>
              <a:t>&gt; </a:t>
            </a:r>
            <a:r>
              <a:rPr lang="ca-ES" dirty="0" smtClean="0"/>
              <a:t>(més grans) </a:t>
            </a:r>
            <a:r>
              <a:rPr lang="ca-ES" dirty="0" smtClean="0">
                <a:solidFill>
                  <a:srgbClr val="00B050"/>
                </a:solidFill>
              </a:rPr>
              <a:t>micel·les caseïna </a:t>
            </a:r>
            <a:r>
              <a:rPr lang="ca-ES" b="1" dirty="0" smtClean="0"/>
              <a:t>&gt; </a:t>
            </a:r>
            <a:r>
              <a:rPr lang="ca-ES" dirty="0" smtClean="0"/>
              <a:t>(més grans) </a:t>
            </a:r>
            <a:r>
              <a:rPr lang="ca-ES" dirty="0" smtClean="0">
                <a:solidFill>
                  <a:schemeClr val="accent2">
                    <a:lumMod val="75000"/>
                  </a:schemeClr>
                </a:solidFill>
              </a:rPr>
              <a:t>proteïnes sèriques </a:t>
            </a:r>
            <a:r>
              <a:rPr lang="ca-ES" b="1" dirty="0" smtClean="0"/>
              <a:t>&gt; </a:t>
            </a:r>
            <a:r>
              <a:rPr lang="ca-ES" dirty="0" smtClean="0"/>
              <a:t>(més grans) </a:t>
            </a:r>
            <a:r>
              <a:rPr lang="ca-ES" dirty="0" smtClean="0">
                <a:solidFill>
                  <a:srgbClr val="00B0F0"/>
                </a:solidFill>
              </a:rPr>
              <a:t>lactosa</a:t>
            </a:r>
            <a:endParaRPr lang="ca-E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881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9966-9CAC-4BC4-AE49-FC204FC79D4A}" type="slidenum">
              <a:rPr lang="en-GB" smtClean="0"/>
              <a:t>5</a:t>
            </a:fld>
            <a:endParaRPr lang="en-GB" dirty="0"/>
          </a:p>
        </p:txBody>
      </p:sp>
      <p:sp>
        <p:nvSpPr>
          <p:cNvPr id="10" name="CuadroTexto 9"/>
          <p:cNvSpPr txBox="1"/>
          <p:nvPr/>
        </p:nvSpPr>
        <p:spPr>
          <a:xfrm>
            <a:off x="330926" y="809897"/>
            <a:ext cx="1123405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b="1" dirty="0" smtClean="0"/>
              <a:t>Diferències en la mida dels components de la llet:</a:t>
            </a:r>
          </a:p>
          <a:p>
            <a:pPr algn="ctr"/>
            <a:endParaRPr lang="ca-ES" sz="2000" b="1" dirty="0" smtClean="0"/>
          </a:p>
          <a:p>
            <a:pPr algn="ctr"/>
            <a:r>
              <a:rPr lang="ca-ES" dirty="0" smtClean="0">
                <a:solidFill>
                  <a:srgbClr val="FF0000"/>
                </a:solidFill>
              </a:rPr>
              <a:t>Glòbuls de greix i bactèries </a:t>
            </a:r>
            <a:r>
              <a:rPr lang="ca-ES" b="1" dirty="0" smtClean="0"/>
              <a:t>&gt;</a:t>
            </a:r>
            <a:r>
              <a:rPr lang="ca-ES" dirty="0" smtClean="0"/>
              <a:t> </a:t>
            </a:r>
            <a:r>
              <a:rPr lang="ca-ES" dirty="0" smtClean="0">
                <a:solidFill>
                  <a:srgbClr val="00B050"/>
                </a:solidFill>
              </a:rPr>
              <a:t>micel·les caseïna </a:t>
            </a:r>
            <a:r>
              <a:rPr lang="ca-ES" b="1" dirty="0" smtClean="0"/>
              <a:t>&gt;</a:t>
            </a:r>
            <a:r>
              <a:rPr lang="ca-ES" dirty="0" smtClean="0"/>
              <a:t> </a:t>
            </a:r>
            <a:r>
              <a:rPr lang="ca-ES" dirty="0" smtClean="0">
                <a:solidFill>
                  <a:schemeClr val="accent2">
                    <a:lumMod val="75000"/>
                  </a:schemeClr>
                </a:solidFill>
              </a:rPr>
              <a:t>proteïnes sèriques </a:t>
            </a:r>
            <a:r>
              <a:rPr lang="ca-ES" b="1" dirty="0" smtClean="0"/>
              <a:t>&gt; </a:t>
            </a:r>
            <a:r>
              <a:rPr lang="ca-ES" dirty="0" smtClean="0">
                <a:solidFill>
                  <a:srgbClr val="00B0F0"/>
                </a:solidFill>
              </a:rPr>
              <a:t>lactosa</a:t>
            </a:r>
            <a:endParaRPr lang="ca-ES" dirty="0">
              <a:solidFill>
                <a:srgbClr val="00B0F0"/>
              </a:solidFill>
            </a:endParaRPr>
          </a:p>
        </p:txBody>
      </p:sp>
      <p:pic>
        <p:nvPicPr>
          <p:cNvPr id="7" name="Imagen 6" descr="https://www.alpma.de/fileadmin/_processed_/1/7/csm_Uebersicht_Trennverfahren_MF_dc295aa0f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679" y="2058885"/>
            <a:ext cx="5582195" cy="353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https://www.acondicionamientos.com.ar/wp-content/uploads/2013/08/cuadro-ultrafi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17" y="2400799"/>
            <a:ext cx="4254885" cy="2850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6721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9966-9CAC-4BC4-AE49-FC204FC79D4A}" type="slidenum">
              <a:rPr lang="en-GB" smtClean="0"/>
              <a:t>6</a:t>
            </a:fld>
            <a:endParaRPr lang="en-GB" dirty="0"/>
          </a:p>
        </p:txBody>
      </p:sp>
      <p:sp>
        <p:nvSpPr>
          <p:cNvPr id="10" name="CuadroTexto 9"/>
          <p:cNvSpPr txBox="1"/>
          <p:nvPr/>
        </p:nvSpPr>
        <p:spPr>
          <a:xfrm>
            <a:off x="330925" y="496388"/>
            <a:ext cx="1123405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b="1" dirty="0" smtClean="0"/>
              <a:t>Esquema de la separació de components segons la mida de porus de les membranes:</a:t>
            </a:r>
          </a:p>
          <a:p>
            <a:pPr algn="ctr"/>
            <a:endParaRPr lang="ca-ES" dirty="0" smtClean="0">
              <a:solidFill>
                <a:srgbClr val="FF0000"/>
              </a:solidFill>
            </a:endParaRPr>
          </a:p>
          <a:p>
            <a:pPr algn="ctr"/>
            <a:r>
              <a:rPr lang="ca-ES" dirty="0" smtClean="0">
                <a:solidFill>
                  <a:srgbClr val="FF0000"/>
                </a:solidFill>
              </a:rPr>
              <a:t>Microfiltració (reté el greix, les bactèries i micel·les de caseïna) </a:t>
            </a:r>
            <a:r>
              <a:rPr lang="ca-ES" b="1" dirty="0" smtClean="0"/>
              <a:t>&gt; </a:t>
            </a:r>
            <a:r>
              <a:rPr lang="ca-ES" dirty="0" smtClean="0">
                <a:solidFill>
                  <a:srgbClr val="00B050"/>
                </a:solidFill>
              </a:rPr>
              <a:t>Ultrafiltració (reté les micel·les de caseïna i proteïnes sèriques) </a:t>
            </a:r>
            <a:r>
              <a:rPr lang="ca-ES" b="1" dirty="0" smtClean="0"/>
              <a:t>&gt; </a:t>
            </a:r>
            <a:r>
              <a:rPr lang="ca-ES" dirty="0" err="1" smtClean="0">
                <a:solidFill>
                  <a:schemeClr val="accent2">
                    <a:lumMod val="75000"/>
                  </a:schemeClr>
                </a:solidFill>
              </a:rPr>
              <a:t>Nanofiltració</a:t>
            </a:r>
            <a:r>
              <a:rPr lang="ca-ES" dirty="0" smtClean="0">
                <a:solidFill>
                  <a:schemeClr val="accent2">
                    <a:lumMod val="75000"/>
                  </a:schemeClr>
                </a:solidFill>
              </a:rPr>
              <a:t> (reté els sucres però no els minerals) </a:t>
            </a:r>
            <a:r>
              <a:rPr lang="ca-ES" b="1" dirty="0" smtClean="0"/>
              <a:t>&gt; </a:t>
            </a:r>
            <a:r>
              <a:rPr lang="ca-ES" dirty="0" smtClean="0">
                <a:solidFill>
                  <a:srgbClr val="00B0F0"/>
                </a:solidFill>
              </a:rPr>
              <a:t>Osmosi inversa (només deixa passar l’aigua pura)</a:t>
            </a:r>
            <a:endParaRPr lang="ca-ES" dirty="0">
              <a:solidFill>
                <a:srgbClr val="00B0F0"/>
              </a:solidFill>
            </a:endParaRPr>
          </a:p>
        </p:txBody>
      </p:sp>
      <p:pic>
        <p:nvPicPr>
          <p:cNvPr id="6" name="Imagen 5" descr="Ilustración de los procesos de filtració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64" y="1784984"/>
            <a:ext cx="6538278" cy="45713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9246326" y="3055004"/>
            <a:ext cx="25015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600" dirty="0" smtClean="0"/>
              <a:t>Les micel·les de caseïna tenen una mida mitja de 0,1 </a:t>
            </a:r>
            <a:r>
              <a:rPr lang="ca-ES" sz="1600" dirty="0" err="1" smtClean="0"/>
              <a:t>μm</a:t>
            </a:r>
            <a:r>
              <a:rPr lang="ca-ES" sz="1600" dirty="0" smtClean="0"/>
              <a:t>, és a dir, estan just en el límit de la separació entres microfiltració i ultrafiltració</a:t>
            </a:r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val="893036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9966-9CAC-4BC4-AE49-FC204FC79D4A}" type="slidenum">
              <a:rPr lang="en-GB" smtClean="0"/>
              <a:t>7</a:t>
            </a:fld>
            <a:endParaRPr lang="en-GB" dirty="0"/>
          </a:p>
        </p:txBody>
      </p:sp>
      <p:pic>
        <p:nvPicPr>
          <p:cNvPr id="5" name="Imagen 4" descr="https://www.researchgate.net/profile/Juan_Ramirez-Navas/publication/326825216/figure/fig1/AS:655724594094080@1533348334026/Proceso-de-separacion-por-membranas-de-leche_W64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768" y="2595649"/>
            <a:ext cx="6337663" cy="262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https://encrypted-tbn0.gstatic.com/images?q=tbn:ANd9GcQrWEh5xDNB6pa2KvEIeERCNyx_goPicRbYdyNaCe5zpRr1H_M&amp;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00" y="2821575"/>
            <a:ext cx="3556180" cy="20465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339635" y="785941"/>
            <a:ext cx="11234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Esquema de la separació de components segons la mida de porus de les membranes:</a:t>
            </a:r>
          </a:p>
          <a:p>
            <a:pPr algn="ctr"/>
            <a:endParaRPr lang="ca-ES" dirty="0" smtClean="0">
              <a:solidFill>
                <a:srgbClr val="FF0000"/>
              </a:solidFill>
            </a:endParaRPr>
          </a:p>
          <a:p>
            <a:pPr algn="ctr"/>
            <a:r>
              <a:rPr lang="ca-ES" dirty="0" smtClean="0">
                <a:solidFill>
                  <a:srgbClr val="FF0000"/>
                </a:solidFill>
              </a:rPr>
              <a:t>Microfiltració (reté el greix, bactèries, caseïnes) </a:t>
            </a:r>
            <a:r>
              <a:rPr lang="ca-ES" b="1" dirty="0" smtClean="0"/>
              <a:t>&gt; </a:t>
            </a:r>
            <a:r>
              <a:rPr lang="ca-ES" dirty="0" smtClean="0">
                <a:solidFill>
                  <a:srgbClr val="00B050"/>
                </a:solidFill>
              </a:rPr>
              <a:t>Ultrafiltració (reté les caseïnes i proteïnes sèriques) </a:t>
            </a:r>
            <a:r>
              <a:rPr lang="ca-ES" b="1" dirty="0" smtClean="0"/>
              <a:t>&gt; </a:t>
            </a:r>
            <a:r>
              <a:rPr lang="ca-ES" dirty="0" err="1" smtClean="0">
                <a:solidFill>
                  <a:schemeClr val="accent2">
                    <a:lumMod val="75000"/>
                  </a:schemeClr>
                </a:solidFill>
              </a:rPr>
              <a:t>Nanofiltració</a:t>
            </a:r>
            <a:r>
              <a:rPr lang="ca-ES" dirty="0" smtClean="0">
                <a:solidFill>
                  <a:schemeClr val="accent2">
                    <a:lumMod val="75000"/>
                  </a:schemeClr>
                </a:solidFill>
              </a:rPr>
              <a:t> (reté els sucres però no els minerals) </a:t>
            </a:r>
            <a:r>
              <a:rPr lang="ca-ES" b="1" dirty="0" smtClean="0"/>
              <a:t>&gt; </a:t>
            </a:r>
            <a:r>
              <a:rPr lang="ca-ES" dirty="0" smtClean="0">
                <a:solidFill>
                  <a:srgbClr val="00B0F0"/>
                </a:solidFill>
              </a:rPr>
              <a:t>Osmosi inversa (només deixa passar l’aigua pura)</a:t>
            </a:r>
            <a:endParaRPr lang="ca-ES" dirty="0">
              <a:solidFill>
                <a:srgbClr val="00B0F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596640" y="5373189"/>
            <a:ext cx="4824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600" dirty="0" smtClean="0"/>
              <a:t>Utilitzant la tecnologia i membrana de separació adequada, podem separar els components de la llet I aïllar-los.</a:t>
            </a:r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val="2691255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9966-9CAC-4BC4-AE49-FC204FC79D4A}" type="slidenum">
              <a:rPr lang="en-GB" smtClean="0"/>
              <a:t>8</a:t>
            </a:fld>
            <a:endParaRPr lang="en-GB" dirty="0"/>
          </a:p>
        </p:txBody>
      </p:sp>
      <p:sp>
        <p:nvSpPr>
          <p:cNvPr id="10" name="CuadroTexto 9"/>
          <p:cNvSpPr txBox="1"/>
          <p:nvPr/>
        </p:nvSpPr>
        <p:spPr>
          <a:xfrm>
            <a:off x="3191522" y="663368"/>
            <a:ext cx="49814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b="1" dirty="0" smtClean="0"/>
              <a:t>Tipus principals de membranes:</a:t>
            </a:r>
          </a:p>
          <a:p>
            <a:pPr algn="ctr"/>
            <a:r>
              <a:rPr lang="ca-ES" dirty="0" smtClean="0"/>
              <a:t>Tubulars Ceràmiques i en Espiral Orgàniques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759132" y="4929051"/>
            <a:ext cx="3457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/>
              <a:t>Tubulars </a:t>
            </a:r>
            <a:r>
              <a:rPr lang="en-GB" sz="1600" dirty="0" err="1" smtClean="0"/>
              <a:t>ceràmiques</a:t>
            </a:r>
            <a:r>
              <a:rPr lang="en-GB" sz="1600" dirty="0" smtClean="0"/>
              <a:t>: </a:t>
            </a:r>
            <a:r>
              <a:rPr lang="en-GB" sz="1600" dirty="0" err="1" smtClean="0"/>
              <a:t>estan</a:t>
            </a:r>
            <a:r>
              <a:rPr lang="en-GB" sz="1600" dirty="0" smtClean="0"/>
              <a:t> </a:t>
            </a:r>
            <a:r>
              <a:rPr lang="en-GB" sz="1600" dirty="0" err="1" smtClean="0"/>
              <a:t>preparades</a:t>
            </a:r>
            <a:r>
              <a:rPr lang="en-GB" sz="1600" dirty="0" smtClean="0"/>
              <a:t> per </a:t>
            </a:r>
            <a:r>
              <a:rPr lang="en-GB" sz="1600" dirty="0" err="1" smtClean="0"/>
              <a:t>neteges</a:t>
            </a:r>
            <a:r>
              <a:rPr lang="en-GB" sz="1600" dirty="0" smtClean="0"/>
              <a:t> </a:t>
            </a:r>
            <a:r>
              <a:rPr lang="en-GB" sz="1600" dirty="0" err="1" smtClean="0"/>
              <a:t>enèrgiques</a:t>
            </a:r>
            <a:r>
              <a:rPr lang="en-GB" sz="1600" dirty="0" smtClean="0"/>
              <a:t>, i per </a:t>
            </a:r>
            <a:r>
              <a:rPr lang="en-GB" sz="1600" dirty="0" err="1" smtClean="0"/>
              <a:t>tant</a:t>
            </a:r>
            <a:r>
              <a:rPr lang="en-GB" sz="1600" dirty="0" smtClean="0"/>
              <a:t> son </a:t>
            </a:r>
            <a:r>
              <a:rPr lang="en-GB" sz="1600" dirty="0" err="1" smtClean="0"/>
              <a:t>molt</a:t>
            </a:r>
            <a:r>
              <a:rPr lang="en-GB" sz="1600" dirty="0" smtClean="0"/>
              <a:t> </a:t>
            </a:r>
            <a:r>
              <a:rPr lang="en-GB" sz="1600" dirty="0" err="1" smtClean="0"/>
              <a:t>higèniques</a:t>
            </a:r>
            <a:r>
              <a:rPr lang="en-GB" sz="1600" dirty="0" smtClean="0"/>
              <a:t>. Son cares, </a:t>
            </a:r>
            <a:r>
              <a:rPr lang="en-GB" sz="1600" dirty="0" err="1" smtClean="0"/>
              <a:t>però</a:t>
            </a:r>
            <a:r>
              <a:rPr lang="en-GB" sz="1600" dirty="0" smtClean="0"/>
              <a:t> </a:t>
            </a:r>
            <a:r>
              <a:rPr lang="en-GB" sz="1600" dirty="0" err="1" smtClean="0"/>
              <a:t>tenen</a:t>
            </a:r>
            <a:r>
              <a:rPr lang="en-GB" sz="1600" dirty="0" smtClean="0"/>
              <a:t> </a:t>
            </a:r>
            <a:r>
              <a:rPr lang="en-GB" sz="1600" dirty="0" err="1" smtClean="0"/>
              <a:t>una</a:t>
            </a:r>
            <a:r>
              <a:rPr lang="en-GB" sz="1600" dirty="0" smtClean="0"/>
              <a:t> </a:t>
            </a:r>
            <a:r>
              <a:rPr lang="en-GB" sz="1600" dirty="0" err="1" smtClean="0"/>
              <a:t>vida</a:t>
            </a:r>
            <a:r>
              <a:rPr lang="en-GB" sz="1600" dirty="0" smtClean="0"/>
              <a:t> </a:t>
            </a:r>
            <a:r>
              <a:rPr lang="en-GB" sz="1600" dirty="0" err="1" smtClean="0"/>
              <a:t>llarga</a:t>
            </a:r>
            <a:r>
              <a:rPr lang="en-GB" sz="1600" dirty="0"/>
              <a:t>.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pic>
        <p:nvPicPr>
          <p:cNvPr id="8" name="Imagen 7" descr="https://www.sefiltra.com/wp-content/uploads/2019/07/diagrama-cartuchos-en-espiral-0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43" y="2171473"/>
            <a:ext cx="4415246" cy="275757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6030686" y="4929051"/>
            <a:ext cx="4915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err="1" smtClean="0"/>
              <a:t>En</a:t>
            </a:r>
            <a:r>
              <a:rPr lang="en-GB" sz="1600" dirty="0" smtClean="0"/>
              <a:t> </a:t>
            </a:r>
            <a:r>
              <a:rPr lang="en-GB" sz="1600" dirty="0" err="1" smtClean="0"/>
              <a:t>espiral</a:t>
            </a:r>
            <a:r>
              <a:rPr lang="en-GB" sz="1600" dirty="0" smtClean="0"/>
              <a:t> I </a:t>
            </a:r>
            <a:r>
              <a:rPr lang="en-GB" sz="1600" dirty="0" err="1" smtClean="0"/>
              <a:t>orgàniques</a:t>
            </a:r>
            <a:r>
              <a:rPr lang="en-GB" sz="1600" dirty="0" smtClean="0"/>
              <a:t>: </a:t>
            </a:r>
            <a:r>
              <a:rPr lang="en-GB" sz="1600" dirty="0" err="1" smtClean="0"/>
              <a:t>tenen</a:t>
            </a:r>
            <a:r>
              <a:rPr lang="en-GB" sz="1600" dirty="0" smtClean="0"/>
              <a:t> </a:t>
            </a:r>
            <a:r>
              <a:rPr lang="en-GB" sz="1600" dirty="0" err="1" smtClean="0"/>
              <a:t>més</a:t>
            </a:r>
            <a:r>
              <a:rPr lang="en-GB" sz="1600" dirty="0" smtClean="0"/>
              <a:t> </a:t>
            </a:r>
            <a:r>
              <a:rPr lang="en-GB" sz="1600" dirty="0" err="1" smtClean="0"/>
              <a:t>superfície</a:t>
            </a:r>
            <a:r>
              <a:rPr lang="en-GB" sz="1600" dirty="0" smtClean="0"/>
              <a:t> de </a:t>
            </a:r>
            <a:r>
              <a:rPr lang="en-GB" sz="1600" dirty="0" err="1" smtClean="0"/>
              <a:t>separació</a:t>
            </a:r>
            <a:r>
              <a:rPr lang="en-GB" sz="1600" dirty="0" smtClean="0"/>
              <a:t>, i per </a:t>
            </a:r>
            <a:r>
              <a:rPr lang="en-GB" sz="1600" dirty="0" err="1" smtClean="0"/>
              <a:t>tant</a:t>
            </a:r>
            <a:r>
              <a:rPr lang="en-GB" sz="1600" dirty="0" smtClean="0"/>
              <a:t>, </a:t>
            </a:r>
            <a:r>
              <a:rPr lang="en-GB" sz="1600" dirty="0" err="1" smtClean="0"/>
              <a:t>més</a:t>
            </a:r>
            <a:r>
              <a:rPr lang="en-GB" sz="1600" dirty="0" smtClean="0"/>
              <a:t> flux de </a:t>
            </a:r>
            <a:r>
              <a:rPr lang="en-GB" sz="1600" dirty="0" err="1" smtClean="0"/>
              <a:t>filtració</a:t>
            </a:r>
            <a:r>
              <a:rPr lang="en-GB" sz="1600" dirty="0" smtClean="0"/>
              <a:t>. Son </a:t>
            </a:r>
            <a:r>
              <a:rPr lang="en-GB" sz="1600" dirty="0" err="1" smtClean="0"/>
              <a:t>més</a:t>
            </a:r>
            <a:r>
              <a:rPr lang="en-GB" sz="1600" dirty="0" smtClean="0"/>
              <a:t> </a:t>
            </a:r>
            <a:r>
              <a:rPr lang="en-GB" sz="1600" dirty="0" err="1" smtClean="0"/>
              <a:t>econòmiques</a:t>
            </a:r>
            <a:r>
              <a:rPr lang="en-GB" sz="1600" dirty="0" smtClean="0"/>
              <a:t>, </a:t>
            </a:r>
            <a:r>
              <a:rPr lang="en-GB" sz="1600" dirty="0" err="1" smtClean="0"/>
              <a:t>però</a:t>
            </a:r>
            <a:r>
              <a:rPr lang="en-GB" sz="1600" dirty="0" smtClean="0"/>
              <a:t> les </a:t>
            </a:r>
            <a:r>
              <a:rPr lang="en-GB" sz="1600" dirty="0" err="1" smtClean="0"/>
              <a:t>neteges</a:t>
            </a:r>
            <a:r>
              <a:rPr lang="en-GB" sz="1600" dirty="0" smtClean="0"/>
              <a:t> </a:t>
            </a:r>
            <a:r>
              <a:rPr lang="en-GB" sz="1600" dirty="0" err="1" smtClean="0"/>
              <a:t>enèrgiques</a:t>
            </a:r>
            <a:r>
              <a:rPr lang="en-GB" sz="1600" dirty="0" smtClean="0"/>
              <a:t> les </a:t>
            </a:r>
            <a:r>
              <a:rPr lang="en-GB" sz="1600" dirty="0" err="1" smtClean="0"/>
              <a:t>degraden</a:t>
            </a:r>
            <a:r>
              <a:rPr lang="en-GB" sz="1600" dirty="0" smtClean="0"/>
              <a:t>. </a:t>
            </a:r>
            <a:endParaRPr lang="en-GB" sz="1600" dirty="0"/>
          </a:p>
        </p:txBody>
      </p:sp>
      <p:pic>
        <p:nvPicPr>
          <p:cNvPr id="5122" name="Picture 2" descr="https://dairyprocessinghandbook.tetrapak.com/sites/all/files/styles/chapter_image/public/chapter/images/6.4.5_0.png?itok=bYQfUh5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028" y="2171473"/>
            <a:ext cx="2628460" cy="250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107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9966-9CAC-4BC4-AE49-FC204FC79D4A}" type="slidenum">
              <a:rPr lang="en-GB" smtClean="0"/>
              <a:t>9</a:t>
            </a:fld>
            <a:endParaRPr lang="en-GB" dirty="0"/>
          </a:p>
        </p:txBody>
      </p:sp>
      <p:sp>
        <p:nvSpPr>
          <p:cNvPr id="10" name="CuadroTexto 9"/>
          <p:cNvSpPr txBox="1"/>
          <p:nvPr/>
        </p:nvSpPr>
        <p:spPr>
          <a:xfrm>
            <a:off x="3414499" y="708444"/>
            <a:ext cx="49814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b="1" dirty="0" smtClean="0"/>
              <a:t>Tipus principals de membranes:</a:t>
            </a:r>
          </a:p>
          <a:p>
            <a:pPr algn="ctr"/>
            <a:r>
              <a:rPr lang="ca-ES" dirty="0" smtClean="0"/>
              <a:t>Estructura i capacitat de separació </a:t>
            </a:r>
          </a:p>
        </p:txBody>
      </p:sp>
      <p:pic>
        <p:nvPicPr>
          <p:cNvPr id="11" name="Imagen 10" descr="tecnología de membrana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811" y="2215308"/>
            <a:ext cx="3107068" cy="1959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https://dairyprocessinghandbook.tetrapak.com/sites/all/files/styles/chapter_image/public/chapter/images/6.4.13.png?itok=9z4zEgg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994" y="1857312"/>
            <a:ext cx="5017955" cy="3311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6366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BA21D2D6F92541A39C2DB4DFD64C10" ma:contentTypeVersion="12" ma:contentTypeDescription="Crea un document nou" ma:contentTypeScope="" ma:versionID="a7ba0761346e3751657c924bcf33e08e">
  <xsd:schema xmlns:xsd="http://www.w3.org/2001/XMLSchema" xmlns:xs="http://www.w3.org/2001/XMLSchema" xmlns:p="http://schemas.microsoft.com/office/2006/metadata/properties" xmlns:ns2="ac9e2c2e-f071-4c4e-b8e4-965f2f71d934" xmlns:ns3="87cecb8c-d3fd-4e82-b1bc-5bbd3deaad9e" targetNamespace="http://schemas.microsoft.com/office/2006/metadata/properties" ma:root="true" ma:fieldsID="d11d390f16ce694d53ed1c28e4fc9d43" ns2:_="" ns3:_="">
    <xsd:import namespace="ac9e2c2e-f071-4c4e-b8e4-965f2f71d934"/>
    <xsd:import namespace="87cecb8c-d3fd-4e82-b1bc-5bbd3deaad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9e2c2e-f071-4c4e-b8e4-965f2f71d9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cecb8c-d3fd-4e82-b1bc-5bbd3deaad9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E93672-8959-4175-B036-0EB03D0FF84B}"/>
</file>

<file path=customXml/itemProps2.xml><?xml version="1.0" encoding="utf-8"?>
<ds:datastoreItem xmlns:ds="http://schemas.openxmlformats.org/officeDocument/2006/customXml" ds:itemID="{0EDD60D7-C256-4248-AD1B-2092DBED0D36}"/>
</file>

<file path=customXml/itemProps3.xml><?xml version="1.0" encoding="utf-8"?>
<ds:datastoreItem xmlns:ds="http://schemas.openxmlformats.org/officeDocument/2006/customXml" ds:itemID="{C558BAF0-D7FF-433D-B36C-89582EB33AF1}"/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1021</Words>
  <Application>Microsoft Office PowerPoint</Application>
  <PresentationFormat>Personalizado</PresentationFormat>
  <Paragraphs>107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Felipe, Xavier</dc:creator>
  <cp:lastModifiedBy>Usuari</cp:lastModifiedBy>
  <cp:revision>27</cp:revision>
  <dcterms:created xsi:type="dcterms:W3CDTF">2019-05-24T07:04:26Z</dcterms:created>
  <dcterms:modified xsi:type="dcterms:W3CDTF">2020-07-13T05:40:53Z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0x01010036BA21D2D6F92541A39C2DB4DFD64C10</vt:lpwstr>
  </property>
</Properties>
</file>