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9"/>
  </p:notesMasterIdLst>
  <p:handoutMasterIdLst>
    <p:handoutMasterId r:id="rId30"/>
  </p:handoutMasterIdLst>
  <p:sldIdLst>
    <p:sldId id="283" r:id="rId6"/>
    <p:sldId id="267" r:id="rId7"/>
    <p:sldId id="285" r:id="rId8"/>
    <p:sldId id="268" r:id="rId9"/>
    <p:sldId id="286" r:id="rId10"/>
    <p:sldId id="305" r:id="rId11"/>
    <p:sldId id="306" r:id="rId12"/>
    <p:sldId id="307" r:id="rId13"/>
    <p:sldId id="308" r:id="rId14"/>
    <p:sldId id="271" r:id="rId15"/>
    <p:sldId id="289" r:id="rId16"/>
    <p:sldId id="290" r:id="rId17"/>
    <p:sldId id="303" r:id="rId18"/>
    <p:sldId id="296" r:id="rId19"/>
    <p:sldId id="274" r:id="rId20"/>
    <p:sldId id="270" r:id="rId21"/>
    <p:sldId id="309" r:id="rId22"/>
    <p:sldId id="310" r:id="rId23"/>
    <p:sldId id="312" r:id="rId24"/>
    <p:sldId id="298" r:id="rId25"/>
    <p:sldId id="311" r:id="rId26"/>
    <p:sldId id="299" r:id="rId27"/>
    <p:sldId id="313" r:id="rId28"/>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p15:clr>
            <a:srgbClr val="A4A3A4"/>
          </p15:clr>
        </p15:guide>
        <p15:guide id="2" orient="horz" pos="4110">
          <p15:clr>
            <a:srgbClr val="A4A3A4"/>
          </p15:clr>
        </p15:guide>
        <p15:guide id="3" orient="horz" pos="3067">
          <p15:clr>
            <a:srgbClr val="A4A3A4"/>
          </p15:clr>
        </p15:guide>
        <p15:guide id="4" orient="horz" pos="3657">
          <p15:clr>
            <a:srgbClr val="A4A3A4"/>
          </p15:clr>
        </p15:guide>
        <p15:guide id="5" orient="horz" pos="799">
          <p15:clr>
            <a:srgbClr val="A4A3A4"/>
          </p15:clr>
        </p15:guide>
        <p15:guide id="6" pos="1927">
          <p15:clr>
            <a:srgbClr val="A4A3A4"/>
          </p15:clr>
        </p15:guide>
        <p15:guide id="7" pos="4558">
          <p15:clr>
            <a:srgbClr val="A4A3A4"/>
          </p15:clr>
        </p15:guide>
        <p15:guide id="8" pos="2381">
          <p15:clr>
            <a:srgbClr val="A4A3A4"/>
          </p15:clr>
        </p15:guide>
        <p15:guide id="9" pos="2880">
          <p15:clr>
            <a:srgbClr val="A4A3A4"/>
          </p15:clr>
        </p15:guide>
        <p15:guide id="10" pos="3198">
          <p15:clr>
            <a:srgbClr val="A4A3A4"/>
          </p15:clr>
        </p15:guide>
        <p15:guide id="11" pos="5193">
          <p15:clr>
            <a:srgbClr val="A4A3A4"/>
          </p15:clr>
        </p15:guide>
        <p15:guide id="12" pos="2154">
          <p15:clr>
            <a:srgbClr val="A4A3A4"/>
          </p15:clr>
        </p15:guide>
        <p15:guide id="13" pos="1791">
          <p15:clr>
            <a:srgbClr val="A4A3A4"/>
          </p15:clr>
        </p15:guide>
        <p15:guide id="14" pos="2426">
          <p15:clr>
            <a:srgbClr val="A4A3A4"/>
          </p15:clr>
        </p15:guide>
        <p15:guide id="15" pos="5692">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A4AE"/>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06" autoAdjust="0"/>
    <p:restoredTop sz="92356" autoAdjust="0"/>
  </p:normalViewPr>
  <p:slideViewPr>
    <p:cSldViewPr>
      <p:cViewPr varScale="1">
        <p:scale>
          <a:sx n="101" d="100"/>
          <a:sy n="101" d="100"/>
        </p:scale>
        <p:origin x="2154" y="156"/>
      </p:cViewPr>
      <p:guideLst>
        <p:guide orient="horz" pos="482"/>
        <p:guide orient="horz" pos="4110"/>
        <p:guide orient="horz" pos="3067"/>
        <p:guide orient="horz" pos="3657"/>
        <p:guide orient="horz" pos="799"/>
        <p:guide pos="1927"/>
        <p:guide pos="4558"/>
        <p:guide pos="2381"/>
        <p:guide pos="2880"/>
        <p:guide pos="3198"/>
        <p:guide pos="5193"/>
        <p:guide pos="2154"/>
        <p:guide pos="1791"/>
        <p:guide pos="2426"/>
        <p:guide pos="5692"/>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6" d="100"/>
          <a:sy n="56" d="100"/>
        </p:scale>
        <p:origin x="-3312"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bal, Javier" userId="0ebe8ef7-a0b8-408e-a790-db8b096f0bee" providerId="ADAL" clId="{C44F7972-DCE2-41E9-9552-A2A515E25B1F}"/>
    <pc:docChg chg="custSel modSld">
      <pc:chgData name="Tobal, Javier" userId="0ebe8ef7-a0b8-408e-a790-db8b096f0bee" providerId="ADAL" clId="{C44F7972-DCE2-41E9-9552-A2A515E25B1F}" dt="2020-07-28T08:01:02.426" v="4" actId="478"/>
      <pc:docMkLst>
        <pc:docMk/>
      </pc:docMkLst>
      <pc:sldChg chg="delSp mod">
        <pc:chgData name="Tobal, Javier" userId="0ebe8ef7-a0b8-408e-a790-db8b096f0bee" providerId="ADAL" clId="{C44F7972-DCE2-41E9-9552-A2A515E25B1F}" dt="2020-07-28T08:01:02.426" v="4" actId="478"/>
        <pc:sldMkLst>
          <pc:docMk/>
          <pc:sldMk cId="0" sldId="283"/>
        </pc:sldMkLst>
        <pc:spChg chg="del">
          <ac:chgData name="Tobal, Javier" userId="0ebe8ef7-a0b8-408e-a790-db8b096f0bee" providerId="ADAL" clId="{C44F7972-DCE2-41E9-9552-A2A515E25B1F}" dt="2020-07-28T08:00:56.486" v="0" actId="478"/>
          <ac:spMkLst>
            <pc:docMk/>
            <pc:sldMk cId="0" sldId="283"/>
            <ac:spMk id="5" creationId="{00000000-0000-0000-0000-000000000000}"/>
          </ac:spMkLst>
        </pc:spChg>
        <pc:spChg chg="del">
          <ac:chgData name="Tobal, Javier" userId="0ebe8ef7-a0b8-408e-a790-db8b096f0bee" providerId="ADAL" clId="{C44F7972-DCE2-41E9-9552-A2A515E25B1F}" dt="2020-07-28T08:00:57.156" v="1" actId="478"/>
          <ac:spMkLst>
            <pc:docMk/>
            <pc:sldMk cId="0" sldId="283"/>
            <ac:spMk id="9" creationId="{00000000-0000-0000-0000-000000000000}"/>
          </ac:spMkLst>
        </pc:spChg>
        <pc:spChg chg="del">
          <ac:chgData name="Tobal, Javier" userId="0ebe8ef7-a0b8-408e-a790-db8b096f0bee" providerId="ADAL" clId="{C44F7972-DCE2-41E9-9552-A2A515E25B1F}" dt="2020-07-28T08:01:02.426" v="4" actId="478"/>
          <ac:spMkLst>
            <pc:docMk/>
            <pc:sldMk cId="0" sldId="283"/>
            <ac:spMk id="10" creationId="{00000000-0000-0000-0000-000000000000}"/>
          </ac:spMkLst>
        </pc:spChg>
        <pc:spChg chg="del">
          <ac:chgData name="Tobal, Javier" userId="0ebe8ef7-a0b8-408e-a790-db8b096f0bee" providerId="ADAL" clId="{C44F7972-DCE2-41E9-9552-A2A515E25B1F}" dt="2020-07-28T08:00:59.777" v="2" actId="478"/>
          <ac:spMkLst>
            <pc:docMk/>
            <pc:sldMk cId="0" sldId="283"/>
            <ac:spMk id="4102" creationId="{00000000-0000-0000-0000-000000000000}"/>
          </ac:spMkLst>
        </pc:spChg>
        <pc:picChg chg="del">
          <ac:chgData name="Tobal, Javier" userId="0ebe8ef7-a0b8-408e-a790-db8b096f0bee" providerId="ADAL" clId="{C44F7972-DCE2-41E9-9552-A2A515E25B1F}" dt="2020-07-28T08:01:00.349" v="3" actId="478"/>
          <ac:picMkLst>
            <pc:docMk/>
            <pc:sldMk cId="0" sldId="283"/>
            <ac:picMk id="4105"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45862" cy="495793"/>
          </a:xfrm>
          <a:prstGeom prst="rect">
            <a:avLst/>
          </a:prstGeom>
        </p:spPr>
        <p:txBody>
          <a:bodyPr vert="horz" lIns="88224" tIns="44112" rIns="88224" bIns="44112" rtlCol="0"/>
          <a:lstStyle>
            <a:lvl1pPr algn="l">
              <a:defRPr sz="1200"/>
            </a:lvl1pPr>
          </a:lstStyle>
          <a:p>
            <a:endParaRPr lang="ca-ES"/>
          </a:p>
        </p:txBody>
      </p:sp>
      <p:sp>
        <p:nvSpPr>
          <p:cNvPr id="3" name="2 Marcador de fecha"/>
          <p:cNvSpPr>
            <a:spLocks noGrp="1"/>
          </p:cNvSpPr>
          <p:nvPr>
            <p:ph type="dt" sz="quarter" idx="1"/>
          </p:nvPr>
        </p:nvSpPr>
        <p:spPr>
          <a:xfrm>
            <a:off x="3850294" y="0"/>
            <a:ext cx="2945862" cy="495793"/>
          </a:xfrm>
          <a:prstGeom prst="rect">
            <a:avLst/>
          </a:prstGeom>
        </p:spPr>
        <p:txBody>
          <a:bodyPr vert="horz" lIns="88224" tIns="44112" rIns="88224" bIns="44112" rtlCol="0"/>
          <a:lstStyle>
            <a:lvl1pPr algn="r">
              <a:defRPr sz="1200"/>
            </a:lvl1pPr>
          </a:lstStyle>
          <a:p>
            <a:fld id="{F6069BFE-9C5D-477C-B0FD-66C1525BB0DC}" type="datetimeFigureOut">
              <a:rPr lang="ca-ES" smtClean="0"/>
              <a:pPr/>
              <a:t>28/7/2020</a:t>
            </a:fld>
            <a:endParaRPr lang="ca-ES"/>
          </a:p>
        </p:txBody>
      </p:sp>
      <p:sp>
        <p:nvSpPr>
          <p:cNvPr id="4" name="3 Marcador de pie de página"/>
          <p:cNvSpPr>
            <a:spLocks noGrp="1"/>
          </p:cNvSpPr>
          <p:nvPr>
            <p:ph type="ftr" sz="quarter" idx="2"/>
          </p:nvPr>
        </p:nvSpPr>
        <p:spPr>
          <a:xfrm>
            <a:off x="1" y="9429306"/>
            <a:ext cx="2945862" cy="495793"/>
          </a:xfrm>
          <a:prstGeom prst="rect">
            <a:avLst/>
          </a:prstGeom>
        </p:spPr>
        <p:txBody>
          <a:bodyPr vert="horz" lIns="88224" tIns="44112" rIns="88224" bIns="44112" rtlCol="0" anchor="b"/>
          <a:lstStyle>
            <a:lvl1pPr algn="l">
              <a:defRPr sz="1200"/>
            </a:lvl1pPr>
          </a:lstStyle>
          <a:p>
            <a:endParaRPr lang="ca-ES"/>
          </a:p>
        </p:txBody>
      </p:sp>
      <p:sp>
        <p:nvSpPr>
          <p:cNvPr id="5" name="4 Marcador de número de diapositiva"/>
          <p:cNvSpPr>
            <a:spLocks noGrp="1"/>
          </p:cNvSpPr>
          <p:nvPr>
            <p:ph type="sldNum" sz="quarter" idx="3"/>
          </p:nvPr>
        </p:nvSpPr>
        <p:spPr>
          <a:xfrm>
            <a:off x="3850294" y="9429306"/>
            <a:ext cx="2945862" cy="495793"/>
          </a:xfrm>
          <a:prstGeom prst="rect">
            <a:avLst/>
          </a:prstGeom>
        </p:spPr>
        <p:txBody>
          <a:bodyPr vert="horz" lIns="88224" tIns="44112" rIns="88224" bIns="44112" rtlCol="0" anchor="b"/>
          <a:lstStyle>
            <a:lvl1pPr algn="r">
              <a:defRPr sz="1200"/>
            </a:lvl1pPr>
          </a:lstStyle>
          <a:p>
            <a:fld id="{94C5DEC1-8F8B-45EC-9DBD-2FEC3E328491}" type="slidenum">
              <a:rPr lang="ca-ES" smtClean="0"/>
              <a:pPr/>
              <a:t>‹Nº›</a:t>
            </a:fld>
            <a:endParaRPr lang="ca-E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2945659" cy="496332"/>
          </a:xfrm>
          <a:prstGeom prst="rect">
            <a:avLst/>
          </a:prstGeom>
        </p:spPr>
        <p:txBody>
          <a:bodyPr vert="horz" lIns="95564" tIns="47782" rIns="95564" bIns="47782" rtlCol="0"/>
          <a:lstStyle>
            <a:lvl1pPr algn="l">
              <a:defRPr sz="1300"/>
            </a:lvl1pPr>
          </a:lstStyle>
          <a:p>
            <a:endParaRPr lang="ca-ES"/>
          </a:p>
        </p:txBody>
      </p:sp>
      <p:sp>
        <p:nvSpPr>
          <p:cNvPr id="3" name="2 Marcador de fecha"/>
          <p:cNvSpPr>
            <a:spLocks noGrp="1"/>
          </p:cNvSpPr>
          <p:nvPr>
            <p:ph type="dt" idx="1"/>
          </p:nvPr>
        </p:nvSpPr>
        <p:spPr>
          <a:xfrm>
            <a:off x="3850444" y="1"/>
            <a:ext cx="2945659" cy="496332"/>
          </a:xfrm>
          <a:prstGeom prst="rect">
            <a:avLst/>
          </a:prstGeom>
        </p:spPr>
        <p:txBody>
          <a:bodyPr vert="horz" lIns="95564" tIns="47782" rIns="95564" bIns="47782" rtlCol="0"/>
          <a:lstStyle>
            <a:lvl1pPr algn="r">
              <a:defRPr sz="1300"/>
            </a:lvl1pPr>
          </a:lstStyle>
          <a:p>
            <a:fld id="{BFF07FAD-78D7-4857-91D1-4D88138EF089}" type="datetimeFigureOut">
              <a:rPr lang="ca-ES" smtClean="0"/>
              <a:pPr/>
              <a:t>28/7/2020</a:t>
            </a:fld>
            <a:endParaRPr lang="ca-ES"/>
          </a:p>
        </p:txBody>
      </p:sp>
      <p:sp>
        <p:nvSpPr>
          <p:cNvPr id="4" name="3 Marcador de imagen de diapositiva"/>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5564" tIns="47782" rIns="95564" bIns="47782" rtlCol="0" anchor="ctr"/>
          <a:lstStyle/>
          <a:p>
            <a:endParaRPr lang="ca-ES"/>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5564" tIns="47782" rIns="95564" bIns="47782"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5 Marcador de pie de página"/>
          <p:cNvSpPr>
            <a:spLocks noGrp="1"/>
          </p:cNvSpPr>
          <p:nvPr>
            <p:ph type="ftr" sz="quarter" idx="4"/>
          </p:nvPr>
        </p:nvSpPr>
        <p:spPr>
          <a:xfrm>
            <a:off x="1" y="9428584"/>
            <a:ext cx="2945659" cy="496332"/>
          </a:xfrm>
          <a:prstGeom prst="rect">
            <a:avLst/>
          </a:prstGeom>
        </p:spPr>
        <p:txBody>
          <a:bodyPr vert="horz" lIns="95564" tIns="47782" rIns="95564" bIns="47782" rtlCol="0" anchor="b"/>
          <a:lstStyle>
            <a:lvl1pPr algn="l">
              <a:defRPr sz="1300"/>
            </a:lvl1pPr>
          </a:lstStyle>
          <a:p>
            <a:endParaRPr lang="ca-ES"/>
          </a:p>
        </p:txBody>
      </p:sp>
      <p:sp>
        <p:nvSpPr>
          <p:cNvPr id="7" name="6 Marcador de número de diapositiva"/>
          <p:cNvSpPr>
            <a:spLocks noGrp="1"/>
          </p:cNvSpPr>
          <p:nvPr>
            <p:ph type="sldNum" sz="quarter" idx="5"/>
          </p:nvPr>
        </p:nvSpPr>
        <p:spPr>
          <a:xfrm>
            <a:off x="3850444" y="9428584"/>
            <a:ext cx="2945659" cy="496332"/>
          </a:xfrm>
          <a:prstGeom prst="rect">
            <a:avLst/>
          </a:prstGeom>
        </p:spPr>
        <p:txBody>
          <a:bodyPr vert="horz" lIns="95564" tIns="47782" rIns="95564" bIns="47782" rtlCol="0" anchor="b"/>
          <a:lstStyle>
            <a:lvl1pPr algn="r">
              <a:defRPr sz="1300"/>
            </a:lvl1pPr>
          </a:lstStyle>
          <a:p>
            <a:fld id="{E6BFC02B-650A-44AF-9BF3-AD719D16D342}" type="slidenum">
              <a:rPr lang="ca-ES" smtClean="0"/>
              <a:pPr/>
              <a:t>‹Nº›</a:t>
            </a:fld>
            <a:endParaRPr lang="ca-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25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a-ES" dirty="0"/>
          </a:p>
        </p:txBody>
      </p:sp>
      <p:sp>
        <p:nvSpPr>
          <p:cNvPr id="215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D7BED9-1B34-46C0-B14C-ECDBAEA8CCD5}" type="slidenum">
              <a:rPr lang="ca-ES" smtClean="0"/>
              <a:pPr fontAlgn="base">
                <a:spcBef>
                  <a:spcPct val="0"/>
                </a:spcBef>
                <a:spcAft>
                  <a:spcPct val="0"/>
                </a:spcAft>
                <a:defRPr/>
              </a:pPr>
              <a:t>1</a:t>
            </a:fld>
            <a:endParaRPr lang="ca-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dirty="0"/>
          </a:p>
        </p:txBody>
      </p:sp>
      <p:sp>
        <p:nvSpPr>
          <p:cNvPr id="4" name="3 Marcador de número de diapositiva"/>
          <p:cNvSpPr>
            <a:spLocks noGrp="1"/>
          </p:cNvSpPr>
          <p:nvPr>
            <p:ph type="sldNum" sz="quarter" idx="10"/>
          </p:nvPr>
        </p:nvSpPr>
        <p:spPr/>
        <p:txBody>
          <a:bodyPr/>
          <a:lstStyle/>
          <a:p>
            <a:fld id="{E6BFC02B-650A-44AF-9BF3-AD719D16D342}" type="slidenum">
              <a:rPr lang="ca-ES" smtClean="0"/>
              <a:pPr/>
              <a:t>14</a:t>
            </a:fld>
            <a:endParaRPr lang="ca-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dirty="0"/>
              <a:t>Ajudes europees</a:t>
            </a:r>
            <a:r>
              <a:rPr lang="ca-ES" baseline="0" dirty="0"/>
              <a:t> d’inversió per noves tecnologies</a:t>
            </a:r>
          </a:p>
          <a:p>
            <a:r>
              <a:rPr lang="es-ES" dirty="0" err="1"/>
              <a:t>Mediambient</a:t>
            </a:r>
            <a:r>
              <a:rPr lang="es-ES" dirty="0"/>
              <a:t>    </a:t>
            </a:r>
            <a:r>
              <a:rPr lang="es-ES" dirty="0" err="1"/>
              <a:t>Life</a:t>
            </a:r>
            <a:r>
              <a:rPr lang="es-ES" dirty="0"/>
              <a:t> +    ( 2100 </a:t>
            </a:r>
            <a:r>
              <a:rPr lang="es-ES" dirty="0" err="1"/>
              <a:t>millions</a:t>
            </a:r>
            <a:r>
              <a:rPr lang="es-ES" dirty="0"/>
              <a:t>  de € )</a:t>
            </a:r>
          </a:p>
          <a:p>
            <a:r>
              <a:rPr lang="es-ES" dirty="0" err="1"/>
              <a:t>Innovacio</a:t>
            </a:r>
            <a:r>
              <a:rPr lang="es-ES" dirty="0"/>
              <a:t> i </a:t>
            </a:r>
            <a:r>
              <a:rPr lang="es-ES" dirty="0" err="1"/>
              <a:t>competitivitat</a:t>
            </a:r>
            <a:r>
              <a:rPr lang="es-ES" dirty="0"/>
              <a:t>  CIP ( 430 </a:t>
            </a:r>
            <a:r>
              <a:rPr lang="es-ES" dirty="0" err="1"/>
              <a:t>millions</a:t>
            </a:r>
            <a:r>
              <a:rPr lang="es-ES" dirty="0"/>
              <a:t> de € )</a:t>
            </a:r>
          </a:p>
          <a:p>
            <a:r>
              <a:rPr lang="es-ES" dirty="0" err="1"/>
              <a:t>Fons</a:t>
            </a:r>
            <a:r>
              <a:rPr lang="es-ES" dirty="0"/>
              <a:t> </a:t>
            </a:r>
            <a:r>
              <a:rPr lang="es-ES" dirty="0" err="1"/>
              <a:t>estructurals</a:t>
            </a:r>
            <a:r>
              <a:rPr lang="es-ES" dirty="0"/>
              <a:t>   FEDER  </a:t>
            </a:r>
          </a:p>
          <a:p>
            <a:r>
              <a:rPr lang="es-ES" dirty="0" err="1"/>
              <a:t>Fons</a:t>
            </a:r>
            <a:r>
              <a:rPr lang="es-ES" dirty="0"/>
              <a:t> Social </a:t>
            </a:r>
            <a:r>
              <a:rPr lang="es-ES" dirty="0" err="1"/>
              <a:t>Europeu</a:t>
            </a:r>
            <a:r>
              <a:rPr lang="es-ES" dirty="0"/>
              <a:t>   </a:t>
            </a:r>
          </a:p>
          <a:p>
            <a:r>
              <a:rPr lang="es-ES" dirty="0" err="1"/>
              <a:t>Jeremie</a:t>
            </a:r>
            <a:r>
              <a:rPr lang="es-ES" dirty="0"/>
              <a:t>   ( </a:t>
            </a:r>
            <a:r>
              <a:rPr lang="es-ES" dirty="0" err="1"/>
              <a:t>Join</a:t>
            </a:r>
            <a:r>
              <a:rPr lang="es-ES" dirty="0"/>
              <a:t> </a:t>
            </a:r>
            <a:r>
              <a:rPr lang="es-ES" dirty="0" err="1"/>
              <a:t>venture</a:t>
            </a:r>
            <a:r>
              <a:rPr lang="es-ES" dirty="0"/>
              <a:t> per micro y </a:t>
            </a:r>
            <a:r>
              <a:rPr lang="es-ES" dirty="0" err="1"/>
              <a:t>mitjanes</a:t>
            </a:r>
            <a:r>
              <a:rPr lang="es-ES" dirty="0"/>
              <a:t> empresas Europeas )</a:t>
            </a:r>
          </a:p>
          <a:p>
            <a:r>
              <a:rPr lang="es-ES" dirty="0" err="1"/>
              <a:t>Educacio</a:t>
            </a:r>
            <a:r>
              <a:rPr lang="es-ES" dirty="0"/>
              <a:t> i </a:t>
            </a:r>
            <a:r>
              <a:rPr lang="es-ES" dirty="0" err="1"/>
              <a:t>formacio</a:t>
            </a:r>
            <a:r>
              <a:rPr lang="es-ES" dirty="0"/>
              <a:t>  Leonardo Da Vinci </a:t>
            </a:r>
          </a:p>
          <a:p>
            <a:endParaRPr lang="ca-ES" dirty="0"/>
          </a:p>
        </p:txBody>
      </p:sp>
      <p:sp>
        <p:nvSpPr>
          <p:cNvPr id="4" name="3 Marcador de número de diapositiva"/>
          <p:cNvSpPr>
            <a:spLocks noGrp="1"/>
          </p:cNvSpPr>
          <p:nvPr>
            <p:ph type="sldNum" sz="quarter" idx="10"/>
          </p:nvPr>
        </p:nvSpPr>
        <p:spPr/>
        <p:txBody>
          <a:bodyPr/>
          <a:lstStyle/>
          <a:p>
            <a:fld id="{E6BFC02B-650A-44AF-9BF3-AD719D16D342}" type="slidenum">
              <a:rPr lang="ca-ES" smtClean="0"/>
              <a:pPr/>
              <a:t>15</a:t>
            </a:fld>
            <a:endParaRPr lang="ca-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dirty="0"/>
          </a:p>
        </p:txBody>
      </p:sp>
      <p:sp>
        <p:nvSpPr>
          <p:cNvPr id="4" name="3 Marcador de número de diapositiva"/>
          <p:cNvSpPr>
            <a:spLocks noGrp="1"/>
          </p:cNvSpPr>
          <p:nvPr>
            <p:ph type="sldNum" sz="quarter" idx="10"/>
          </p:nvPr>
        </p:nvSpPr>
        <p:spPr/>
        <p:txBody>
          <a:bodyPr/>
          <a:lstStyle/>
          <a:p>
            <a:fld id="{E6BFC02B-650A-44AF-9BF3-AD719D16D342}" type="slidenum">
              <a:rPr lang="ca-ES" smtClean="0"/>
              <a:pPr/>
              <a:t>16</a:t>
            </a:fld>
            <a:endParaRPr lang="ca-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dirty="0"/>
          </a:p>
        </p:txBody>
      </p:sp>
      <p:sp>
        <p:nvSpPr>
          <p:cNvPr id="4" name="3 Marcador de número de diapositiva"/>
          <p:cNvSpPr>
            <a:spLocks noGrp="1"/>
          </p:cNvSpPr>
          <p:nvPr>
            <p:ph type="sldNum" sz="quarter" idx="10"/>
          </p:nvPr>
        </p:nvSpPr>
        <p:spPr/>
        <p:txBody>
          <a:bodyPr/>
          <a:lstStyle/>
          <a:p>
            <a:fld id="{E6BFC02B-650A-44AF-9BF3-AD719D16D342}" type="slidenum">
              <a:rPr lang="ca-ES" smtClean="0"/>
              <a:pPr/>
              <a:t>18</a:t>
            </a:fld>
            <a:endParaRPr lang="ca-ES"/>
          </a:p>
        </p:txBody>
      </p:sp>
    </p:spTree>
    <p:extLst>
      <p:ext uri="{BB962C8B-B14F-4D97-AF65-F5344CB8AC3E}">
        <p14:creationId xmlns:p14="http://schemas.microsoft.com/office/powerpoint/2010/main" val="3996884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dirty="0"/>
          </a:p>
        </p:txBody>
      </p:sp>
      <p:sp>
        <p:nvSpPr>
          <p:cNvPr id="4" name="3 Marcador de número de diapositiva"/>
          <p:cNvSpPr>
            <a:spLocks noGrp="1"/>
          </p:cNvSpPr>
          <p:nvPr>
            <p:ph type="sldNum" sz="quarter" idx="10"/>
          </p:nvPr>
        </p:nvSpPr>
        <p:spPr/>
        <p:txBody>
          <a:bodyPr/>
          <a:lstStyle/>
          <a:p>
            <a:fld id="{E6BFC02B-650A-44AF-9BF3-AD719D16D342}" type="slidenum">
              <a:rPr lang="ca-ES" smtClean="0"/>
              <a:pPr/>
              <a:t>19</a:t>
            </a:fld>
            <a:endParaRPr lang="ca-ES"/>
          </a:p>
        </p:txBody>
      </p:sp>
    </p:spTree>
    <p:extLst>
      <p:ext uri="{BB962C8B-B14F-4D97-AF65-F5344CB8AC3E}">
        <p14:creationId xmlns:p14="http://schemas.microsoft.com/office/powerpoint/2010/main" val="3356455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b="0" dirty="0">
                <a:latin typeface="Arial" pitchFamily="34" charset="0"/>
                <a:ea typeface="ＭＳ Ｐゴシック" pitchFamily="-106" charset="-128"/>
                <a:cs typeface="Arial" pitchFamily="34" charset="0"/>
              </a:rPr>
              <a:t>proveïdors tecnològics referents d’Europa i EUA.</a:t>
            </a:r>
            <a:endParaRPr lang="ca-ES" b="0" dirty="0"/>
          </a:p>
        </p:txBody>
      </p:sp>
      <p:sp>
        <p:nvSpPr>
          <p:cNvPr id="4" name="3 Marcador de número de diapositiva"/>
          <p:cNvSpPr>
            <a:spLocks noGrp="1"/>
          </p:cNvSpPr>
          <p:nvPr>
            <p:ph type="sldNum" sz="quarter" idx="10"/>
          </p:nvPr>
        </p:nvSpPr>
        <p:spPr/>
        <p:txBody>
          <a:bodyPr/>
          <a:lstStyle/>
          <a:p>
            <a:fld id="{E6BFC02B-650A-44AF-9BF3-AD719D16D342}" type="slidenum">
              <a:rPr lang="ca-ES" smtClean="0"/>
              <a:pPr/>
              <a:t>20</a:t>
            </a:fld>
            <a:endParaRPr lang="ca-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b="0" dirty="0">
                <a:latin typeface="Arial" pitchFamily="34" charset="0"/>
                <a:ea typeface="ＭＳ Ｐゴシック" pitchFamily="-106" charset="-128"/>
                <a:cs typeface="Arial" pitchFamily="34" charset="0"/>
              </a:rPr>
              <a:t>proveïdors tecnològics referents d’Europa i EUA.</a:t>
            </a:r>
            <a:endParaRPr lang="ca-ES" b="0" dirty="0"/>
          </a:p>
        </p:txBody>
      </p:sp>
      <p:sp>
        <p:nvSpPr>
          <p:cNvPr id="4" name="3 Marcador de número de diapositiva"/>
          <p:cNvSpPr>
            <a:spLocks noGrp="1"/>
          </p:cNvSpPr>
          <p:nvPr>
            <p:ph type="sldNum" sz="quarter" idx="10"/>
          </p:nvPr>
        </p:nvSpPr>
        <p:spPr/>
        <p:txBody>
          <a:bodyPr/>
          <a:lstStyle/>
          <a:p>
            <a:fld id="{E6BFC02B-650A-44AF-9BF3-AD719D16D342}" type="slidenum">
              <a:rPr lang="ca-ES" smtClean="0"/>
              <a:pPr/>
              <a:t>21</a:t>
            </a:fld>
            <a:endParaRPr lang="ca-ES"/>
          </a:p>
        </p:txBody>
      </p:sp>
    </p:spTree>
    <p:extLst>
      <p:ext uri="{BB962C8B-B14F-4D97-AF65-F5344CB8AC3E}">
        <p14:creationId xmlns:p14="http://schemas.microsoft.com/office/powerpoint/2010/main" val="2487617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dirty="0"/>
          </a:p>
        </p:txBody>
      </p:sp>
      <p:sp>
        <p:nvSpPr>
          <p:cNvPr id="4" name="3 Marcador de número de diapositiva"/>
          <p:cNvSpPr>
            <a:spLocks noGrp="1"/>
          </p:cNvSpPr>
          <p:nvPr>
            <p:ph type="sldNum" sz="quarter" idx="10"/>
          </p:nvPr>
        </p:nvSpPr>
        <p:spPr/>
        <p:txBody>
          <a:bodyPr/>
          <a:lstStyle/>
          <a:p>
            <a:fld id="{E6BFC02B-650A-44AF-9BF3-AD719D16D342}" type="slidenum">
              <a:rPr lang="ca-ES" smtClean="0"/>
              <a:pPr/>
              <a:t>22</a:t>
            </a:fld>
            <a:endParaRPr lang="ca-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dirty="0"/>
          </a:p>
        </p:txBody>
      </p:sp>
      <p:sp>
        <p:nvSpPr>
          <p:cNvPr id="4" name="3 Marcador de número de diapositiva"/>
          <p:cNvSpPr>
            <a:spLocks noGrp="1"/>
          </p:cNvSpPr>
          <p:nvPr>
            <p:ph type="sldNum" sz="quarter" idx="10"/>
          </p:nvPr>
        </p:nvSpPr>
        <p:spPr/>
        <p:txBody>
          <a:bodyPr/>
          <a:lstStyle/>
          <a:p>
            <a:fld id="{E6BFC02B-650A-44AF-9BF3-AD719D16D342}" type="slidenum">
              <a:rPr lang="ca-ES" smtClean="0"/>
              <a:pPr/>
              <a:t>23</a:t>
            </a:fld>
            <a:endParaRPr lang="ca-ES"/>
          </a:p>
        </p:txBody>
      </p:sp>
    </p:spTree>
    <p:extLst>
      <p:ext uri="{BB962C8B-B14F-4D97-AF65-F5344CB8AC3E}">
        <p14:creationId xmlns:p14="http://schemas.microsoft.com/office/powerpoint/2010/main" val="2232696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r>
              <a:rPr lang="ca-ES" dirty="0"/>
              <a:t>Avui</a:t>
            </a:r>
            <a:r>
              <a:rPr lang="ca-ES" baseline="0" dirty="0"/>
              <a:t> gràcies als recursos aportats pels socis </a:t>
            </a:r>
            <a:r>
              <a:rPr lang="ca-ES" baseline="0" dirty="0" err="1"/>
              <a:t>s’estar</a:t>
            </a:r>
            <a:r>
              <a:rPr lang="ca-ES" baseline="0" dirty="0"/>
              <a:t> desenvolupant el </a:t>
            </a:r>
            <a:r>
              <a:rPr lang="ca-ES" baseline="0" dirty="0" err="1"/>
              <a:t>green</a:t>
            </a:r>
            <a:r>
              <a:rPr lang="ca-ES" baseline="0" dirty="0"/>
              <a:t> box per obtenir la primera versió industrial a Gener 2012. Actualment ens trobem en la construcció del tercer prototip</a:t>
            </a:r>
          </a:p>
          <a:p>
            <a:endParaRPr lang="ca-ES" dirty="0"/>
          </a:p>
          <a:p>
            <a:r>
              <a:rPr lang="ca-ES" dirty="0" err="1"/>
              <a:t>Coches</a:t>
            </a:r>
            <a:r>
              <a:rPr lang="ca-ES" dirty="0"/>
              <a:t> </a:t>
            </a:r>
            <a:r>
              <a:rPr lang="ca-ES" dirty="0" err="1"/>
              <a:t>Artesanales</a:t>
            </a:r>
            <a:r>
              <a:rPr lang="ca-ES" dirty="0"/>
              <a:t>:</a:t>
            </a:r>
            <a:r>
              <a:rPr lang="ca-ES" baseline="0" dirty="0"/>
              <a:t> fabricant de </a:t>
            </a:r>
            <a:r>
              <a:rPr lang="ca-ES" baseline="0" dirty="0" err="1"/>
              <a:t>coches</a:t>
            </a:r>
            <a:r>
              <a:rPr lang="ca-ES" baseline="0" dirty="0"/>
              <a:t> artesanals homologat per fabricar 500 cotxes anuals, actualment 2 dissenys homologats artesanals (Lotus7 i n</a:t>
            </a:r>
          </a:p>
          <a:p>
            <a:r>
              <a:rPr lang="es-ES" dirty="0"/>
              <a:t>•Cobra Cars , inicia su actividad como constructor de vehículos en el año 1.993, </a:t>
            </a:r>
            <a:br>
              <a:rPr lang="es-ES" dirty="0"/>
            </a:br>
            <a:r>
              <a:rPr lang="es-ES" dirty="0"/>
              <a:t>de una manera totalmente artesanal, rápidamente se especializa en las recreaciones </a:t>
            </a:r>
            <a:br>
              <a:rPr lang="es-ES" dirty="0"/>
            </a:br>
            <a:r>
              <a:rPr lang="es-ES" dirty="0"/>
              <a:t>de dos vehículos los  míticos,  Lotus </a:t>
            </a:r>
            <a:r>
              <a:rPr lang="es-ES" dirty="0" err="1"/>
              <a:t>Seven</a:t>
            </a:r>
            <a:r>
              <a:rPr lang="es-ES" dirty="0"/>
              <a:t> y Ac Cobra. </a:t>
            </a:r>
            <a:br>
              <a:rPr lang="es-ES" dirty="0"/>
            </a:br>
            <a:r>
              <a:rPr lang="es-ES" dirty="0"/>
              <a:t>•De  sus  primitivas  instalaciones  en Figueres ( Girona ), salieron los primeros </a:t>
            </a:r>
            <a:br>
              <a:rPr lang="es-ES" dirty="0"/>
            </a:br>
            <a:r>
              <a:rPr lang="es-ES" dirty="0" err="1"/>
              <a:t>Garbi</a:t>
            </a:r>
            <a:r>
              <a:rPr lang="es-ES" dirty="0"/>
              <a:t> (Lotus </a:t>
            </a:r>
            <a:r>
              <a:rPr lang="es-ES" dirty="0" err="1"/>
              <a:t>Seven</a:t>
            </a:r>
            <a:r>
              <a:rPr lang="es-ES" dirty="0"/>
              <a:t> ) Sumo ( Ac Cobra ) </a:t>
            </a:r>
            <a:r>
              <a:rPr lang="es-ES" dirty="0" err="1"/>
              <a:t>Bird</a:t>
            </a:r>
            <a:r>
              <a:rPr lang="es-ES" dirty="0"/>
              <a:t> ( Alfa Romeo 1750 C ) y  Hunter ( Morgan )</a:t>
            </a:r>
            <a:br>
              <a:rPr lang="es-ES" dirty="0"/>
            </a:br>
            <a:r>
              <a:rPr lang="es-ES" dirty="0"/>
              <a:t>•Posteriormente, se iniciaron los tramites en el Instituto Nacional de técnica Aeroespacial </a:t>
            </a:r>
            <a:br>
              <a:rPr lang="es-ES" dirty="0"/>
            </a:br>
            <a:r>
              <a:rPr lang="es-ES" dirty="0"/>
              <a:t>( INTA ), para la obtención de las contraseñas de homologación Europea en pequeñas series </a:t>
            </a:r>
            <a:br>
              <a:rPr lang="es-ES" dirty="0"/>
            </a:br>
            <a:r>
              <a:rPr lang="es-ES" dirty="0"/>
              <a:t>de los </a:t>
            </a:r>
            <a:r>
              <a:rPr lang="es-ES" dirty="0" err="1"/>
              <a:t>Garbi</a:t>
            </a:r>
            <a:r>
              <a:rPr lang="es-ES" dirty="0"/>
              <a:t> y Sumo que se consiguieron en los años 1.999 y 2.003 </a:t>
            </a:r>
            <a:r>
              <a:rPr lang="es-ES" dirty="0" err="1"/>
              <a:t>respectivament</a:t>
            </a:r>
            <a:endParaRPr lang="ca-ES" baseline="0" dirty="0"/>
          </a:p>
          <a:p>
            <a:endParaRPr lang="ca-ES" baseline="0" dirty="0"/>
          </a:p>
          <a:p>
            <a:r>
              <a:rPr lang="ca-ES" baseline="0" dirty="0"/>
              <a:t>Garbí Challenge: </a:t>
            </a:r>
            <a:r>
              <a:rPr lang="es-ES" sz="1300" dirty="0"/>
              <a:t>es la </a:t>
            </a:r>
            <a:r>
              <a:rPr lang="es-ES" sz="1300" dirty="0" err="1"/>
              <a:t>Challenge</a:t>
            </a:r>
            <a:r>
              <a:rPr lang="es-ES" sz="1300" dirty="0"/>
              <a:t> de automovilismo más antigua que se disputa en España, cumpliendo este año su  17 ª edición</a:t>
            </a:r>
            <a:endParaRPr lang="ca-ES" baseline="0" dirty="0"/>
          </a:p>
          <a:p>
            <a:endParaRPr lang="ca-ES" baseline="0" dirty="0"/>
          </a:p>
          <a:p>
            <a:endParaRPr lang="ca-ES" baseline="0" dirty="0"/>
          </a:p>
          <a:p>
            <a:r>
              <a:rPr lang="es-ES" sz="1300" b="1" dirty="0"/>
              <a:t>Julio Planas. </a:t>
            </a:r>
            <a:r>
              <a:rPr lang="es-ES" sz="1300" dirty="0"/>
              <a:t>Mecánico de Aviación técnico  en Aeronaves de reacción y helicópteros. Cursos de ingeniería técnica. Titulo de Mecánico de automóviles</a:t>
            </a:r>
          </a:p>
          <a:p>
            <a:r>
              <a:rPr lang="es-ES" sz="1300" dirty="0"/>
              <a:t>Titulo de Responsable de Taller. Titulo de Artesano, de la Generalitat de Catalunya</a:t>
            </a:r>
          </a:p>
          <a:p>
            <a:r>
              <a:rPr lang="es-ES" sz="1300" u="sng" dirty="0"/>
              <a:t>Experiencia profesional: </a:t>
            </a:r>
            <a:r>
              <a:rPr lang="es-ES" sz="1300" dirty="0"/>
              <a:t>Aviación, ( Jefe de equipo de pista con 8 aeronaves  y distinto personal a su mando ), 12 años Propietario-Gerente de talleres de mecánica rápida ( con 3 establecimientos en Girona, y pionero en la introducción de este tipo de talleres en España ) 12 años Propietario –Gerente de </a:t>
            </a:r>
            <a:r>
              <a:rPr lang="es-ES" sz="1300" dirty="0" err="1"/>
              <a:t>Garbiteam</a:t>
            </a:r>
            <a:r>
              <a:rPr lang="es-ES" sz="1300" dirty="0"/>
              <a:t> s.l.  Fabricando  vehículos y organizador de la </a:t>
            </a:r>
            <a:r>
              <a:rPr lang="es-ES" sz="1300" dirty="0" err="1"/>
              <a:t>Challenge</a:t>
            </a:r>
            <a:r>
              <a:rPr lang="es-ES" sz="1300" dirty="0"/>
              <a:t> </a:t>
            </a:r>
            <a:r>
              <a:rPr lang="es-ES" sz="1300" dirty="0" err="1"/>
              <a:t>Garbi</a:t>
            </a:r>
            <a:r>
              <a:rPr lang="es-ES" sz="1300" dirty="0"/>
              <a:t>   en los últimos 20 años.</a:t>
            </a:r>
          </a:p>
          <a:p>
            <a:r>
              <a:rPr lang="es-ES" sz="1300" b="1" dirty="0"/>
              <a:t> </a:t>
            </a:r>
            <a:endParaRPr lang="es-ES" sz="1300" dirty="0"/>
          </a:p>
          <a:p>
            <a:r>
              <a:rPr lang="es-ES" sz="1300" b="1" dirty="0"/>
              <a:t>Mario </a:t>
            </a:r>
            <a:r>
              <a:rPr lang="es-ES" sz="1300" b="1" dirty="0" err="1"/>
              <a:t>Armendaris</a:t>
            </a:r>
            <a:r>
              <a:rPr lang="es-ES" sz="1300" b="1" dirty="0"/>
              <a:t>  65 años, </a:t>
            </a:r>
            <a:r>
              <a:rPr lang="es-ES" sz="1300" dirty="0"/>
              <a:t>Ingeniero técnico Mecánico. Cursos de especialización de diferentes marcas ( </a:t>
            </a:r>
            <a:r>
              <a:rPr lang="es-ES" sz="1300" dirty="0" err="1"/>
              <a:t>Seat</a:t>
            </a:r>
            <a:r>
              <a:rPr lang="es-ES" sz="1300" dirty="0"/>
              <a:t>, Mercedes, Ford </a:t>
            </a:r>
            <a:r>
              <a:rPr lang="es-ES" sz="1300" dirty="0" err="1"/>
              <a:t>Audi</a:t>
            </a:r>
            <a:r>
              <a:rPr lang="es-ES" sz="1300" dirty="0"/>
              <a:t>, </a:t>
            </a:r>
            <a:r>
              <a:rPr lang="es-ES" sz="1300" dirty="0" err="1"/>
              <a:t>Wolksvagen</a:t>
            </a:r>
            <a:r>
              <a:rPr lang="es-ES" sz="1300" dirty="0"/>
              <a:t>, Honda). Licencia de la </a:t>
            </a:r>
            <a:r>
              <a:rPr lang="es-ES" sz="1300" dirty="0" err="1"/>
              <a:t>RFEdA</a:t>
            </a:r>
            <a:r>
              <a:rPr lang="es-ES" sz="1300" dirty="0"/>
              <a:t> en Dirección de Carrera, Verificaciones técnicas, Jefe de puesto.</a:t>
            </a:r>
          </a:p>
          <a:p>
            <a:r>
              <a:rPr lang="es-ES" sz="1300" u="sng" dirty="0"/>
              <a:t>Experiencia profesional </a:t>
            </a:r>
            <a:r>
              <a:rPr lang="es-ES" sz="1300" dirty="0"/>
              <a:t>Jefe taller en concesionario Ford en Argentina ( 40 personas a su cargo ) 8 años, Equipo de competición en Turismo carretera  2 años, Taller por cuenta propia en Barcelona 20 años, Responsable taller en Garaje  Roca 4 x 4 , 2 años, Jefe motores en </a:t>
            </a:r>
            <a:r>
              <a:rPr lang="es-ES" sz="1300" dirty="0" err="1"/>
              <a:t>Sherco</a:t>
            </a:r>
            <a:r>
              <a:rPr lang="es-ES" sz="1300" dirty="0"/>
              <a:t>  departamento de motos de trial,  2 años, </a:t>
            </a:r>
            <a:r>
              <a:rPr lang="es-ES" sz="1300" dirty="0" err="1"/>
              <a:t>Garbiteam</a:t>
            </a:r>
            <a:r>
              <a:rPr lang="es-ES" sz="1300" dirty="0"/>
              <a:t> jefe mecánicos  y desarrollo de productos, 3 años , Jefe </a:t>
            </a:r>
            <a:r>
              <a:rPr lang="es-ES" sz="1300" dirty="0" err="1"/>
              <a:t>pit</a:t>
            </a:r>
            <a:r>
              <a:rPr lang="es-ES" sz="1300" dirty="0"/>
              <a:t> </a:t>
            </a:r>
            <a:r>
              <a:rPr lang="es-ES" sz="1300" dirty="0" err="1"/>
              <a:t>lane</a:t>
            </a:r>
            <a:r>
              <a:rPr lang="es-ES" sz="1300" dirty="0"/>
              <a:t> en </a:t>
            </a:r>
            <a:r>
              <a:rPr lang="es-ES" sz="1300" dirty="0" err="1"/>
              <a:t>Circuit</a:t>
            </a:r>
            <a:r>
              <a:rPr lang="es-ES" sz="1300" dirty="0"/>
              <a:t> de Catalunya, 8 años </a:t>
            </a:r>
          </a:p>
          <a:p>
            <a:endParaRPr lang="ca-ES" dirty="0"/>
          </a:p>
          <a:p>
            <a:endParaRPr lang="ca-ES" dirty="0"/>
          </a:p>
        </p:txBody>
      </p:sp>
      <p:sp>
        <p:nvSpPr>
          <p:cNvPr id="4" name="3 Marcador de número de diapositiva"/>
          <p:cNvSpPr>
            <a:spLocks noGrp="1"/>
          </p:cNvSpPr>
          <p:nvPr>
            <p:ph type="sldNum" sz="quarter" idx="10"/>
          </p:nvPr>
        </p:nvSpPr>
        <p:spPr/>
        <p:txBody>
          <a:bodyPr/>
          <a:lstStyle/>
          <a:p>
            <a:fld id="{E6BFC02B-650A-44AF-9BF3-AD719D16D342}" type="slidenum">
              <a:rPr lang="ca-ES" smtClean="0"/>
              <a:pPr/>
              <a:t>4</a:t>
            </a:fld>
            <a:endParaRPr lang="ca-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447198" indent="-270838" eaLnBrk="0" hangingPunct="0">
              <a:spcBef>
                <a:spcPts val="1190"/>
              </a:spcBef>
              <a:buClr>
                <a:srgbClr val="C00000"/>
              </a:buClr>
              <a:buFont typeface="Arial" pitchFamily="34" charset="0"/>
              <a:buChar char="•"/>
              <a:defRPr/>
            </a:pPr>
            <a:r>
              <a:rPr lang="es-ES" b="1" dirty="0">
                <a:latin typeface="Arial" pitchFamily="34" charset="0"/>
                <a:ea typeface="ＭＳ Ｐゴシック" pitchFamily="-106" charset="-128"/>
                <a:cs typeface="Arial" pitchFamily="34" charset="0"/>
              </a:rPr>
              <a:t>Instalaciones</a:t>
            </a:r>
            <a:r>
              <a:rPr lang="es-ES" dirty="0">
                <a:latin typeface="Arial" pitchFamily="34" charset="0"/>
                <a:ea typeface="ＭＳ Ｐゴシック" pitchFamily="-106" charset="-128"/>
                <a:cs typeface="Arial" pitchFamily="34" charset="0"/>
              </a:rPr>
              <a:t>:</a:t>
            </a:r>
          </a:p>
          <a:p>
            <a:pPr marL="444049" lvl="1" defTabSz="629857" eaLnBrk="0" hangingPunct="0">
              <a:spcBef>
                <a:spcPts val="1190"/>
              </a:spcBef>
              <a:buClr>
                <a:schemeClr val="tx1"/>
              </a:buClr>
              <a:buFont typeface="Arial" pitchFamily="34" charset="0"/>
              <a:buChar char="•"/>
              <a:defRPr/>
            </a:pPr>
            <a:r>
              <a:rPr lang="es-ES" dirty="0">
                <a:latin typeface="Arial" pitchFamily="34" charset="0"/>
                <a:ea typeface="ＭＳ Ｐゴシック" pitchFamily="-106" charset="-128"/>
                <a:cs typeface="Arial" pitchFamily="34" charset="0"/>
              </a:rPr>
              <a:t> Nave: 500 m</a:t>
            </a:r>
            <a:r>
              <a:rPr lang="es-ES" baseline="30000" dirty="0">
                <a:latin typeface="Arial" pitchFamily="34" charset="0"/>
                <a:ea typeface="ＭＳ Ｐゴシック" pitchFamily="-106" charset="-128"/>
                <a:cs typeface="Arial" pitchFamily="34" charset="0"/>
              </a:rPr>
              <a:t>2</a:t>
            </a:r>
            <a:r>
              <a:rPr lang="es-ES" dirty="0">
                <a:latin typeface="Arial" pitchFamily="34" charset="0"/>
                <a:ea typeface="ＭＳ Ｐゴシック" pitchFamily="-106" charset="-128"/>
                <a:cs typeface="Arial" pitchFamily="34" charset="0"/>
              </a:rPr>
              <a:t> (producción y almacén)</a:t>
            </a:r>
          </a:p>
          <a:p>
            <a:pPr marL="185808" indent="258241" defTabSz="629857" eaLnBrk="0" hangingPunct="0">
              <a:spcBef>
                <a:spcPts val="1190"/>
              </a:spcBef>
              <a:buClr>
                <a:srgbClr val="C00000"/>
              </a:buClr>
              <a:buFont typeface="Arial" pitchFamily="34" charset="0"/>
              <a:buChar char="•"/>
              <a:defRPr/>
            </a:pPr>
            <a:r>
              <a:rPr lang="es-ES" b="1" dirty="0">
                <a:latin typeface="Arial" pitchFamily="34" charset="0"/>
                <a:ea typeface="ＭＳ Ｐゴシック" pitchFamily="-106" charset="-128"/>
                <a:cs typeface="Arial" pitchFamily="34" charset="0"/>
              </a:rPr>
              <a:t>Planta </a:t>
            </a:r>
          </a:p>
          <a:p>
            <a:pPr marL="444049" lvl="1" defTabSz="629857" eaLnBrk="0" hangingPunct="0">
              <a:spcBef>
                <a:spcPts val="595"/>
              </a:spcBef>
              <a:buClr>
                <a:schemeClr val="tx1"/>
              </a:buClr>
              <a:buFont typeface="Arial" pitchFamily="34" charset="0"/>
              <a:buChar char="•"/>
              <a:defRPr/>
            </a:pPr>
            <a:r>
              <a:rPr lang="es-ES" dirty="0">
                <a:latin typeface="Arial" pitchFamily="34" charset="0"/>
                <a:ea typeface="ＭＳ Ｐゴシック" pitchFamily="-106" charset="-128"/>
                <a:cs typeface="Arial" pitchFamily="34" charset="0"/>
              </a:rPr>
              <a:t>Módulo recepción de leche 5.000 l / h</a:t>
            </a:r>
          </a:p>
          <a:p>
            <a:pPr marL="444049" lvl="1" defTabSz="629857" eaLnBrk="0" hangingPunct="0">
              <a:spcBef>
                <a:spcPts val="595"/>
              </a:spcBef>
              <a:buClr>
                <a:schemeClr val="tx1"/>
              </a:buClr>
              <a:buFont typeface="Arial" pitchFamily="34" charset="0"/>
              <a:buChar char="•"/>
              <a:defRPr/>
            </a:pPr>
            <a:r>
              <a:rPr lang="es-ES" dirty="0">
                <a:latin typeface="Arial" pitchFamily="34" charset="0"/>
                <a:ea typeface="ＭＳ Ｐゴシック" pitchFamily="-106" charset="-128"/>
                <a:cs typeface="Arial" pitchFamily="34" charset="0"/>
              </a:rPr>
              <a:t>Depósito stock leche cruda 10.000 l ç</a:t>
            </a:r>
          </a:p>
          <a:p>
            <a:pPr marL="444049" lvl="1" defTabSz="629857" eaLnBrk="0" hangingPunct="0">
              <a:spcBef>
                <a:spcPts val="595"/>
              </a:spcBef>
              <a:buClr>
                <a:schemeClr val="tx1"/>
              </a:buClr>
              <a:buFont typeface="Arial" pitchFamily="34" charset="0"/>
              <a:buChar char="•"/>
              <a:defRPr/>
            </a:pPr>
            <a:r>
              <a:rPr lang="es-ES" dirty="0">
                <a:latin typeface="Arial" pitchFamily="34" charset="0"/>
                <a:ea typeface="ＭＳ Ｐゴシック" pitchFamily="-106" charset="-128"/>
                <a:cs typeface="Arial" pitchFamily="34" charset="0"/>
              </a:rPr>
              <a:t>Sistema estandarización leche 10.000 l / h</a:t>
            </a:r>
          </a:p>
          <a:p>
            <a:pPr marL="444049" lvl="1" defTabSz="629857" eaLnBrk="0" hangingPunct="0">
              <a:spcBef>
                <a:spcPts val="595"/>
              </a:spcBef>
              <a:buClr>
                <a:schemeClr val="tx1"/>
              </a:buClr>
              <a:buFont typeface="Arial" pitchFamily="34" charset="0"/>
              <a:buChar char="•"/>
              <a:defRPr/>
            </a:pPr>
            <a:r>
              <a:rPr lang="es-ES" dirty="0">
                <a:latin typeface="Arial" pitchFamily="34" charset="0"/>
                <a:ea typeface="ＭＳ Ｐゴシック" pitchFamily="-106" charset="-128"/>
                <a:cs typeface="Arial" pitchFamily="34" charset="0"/>
              </a:rPr>
              <a:t>Madurador stock de nata 500 l</a:t>
            </a:r>
          </a:p>
          <a:p>
            <a:pPr marL="444049" lvl="1" defTabSz="629857" eaLnBrk="0" hangingPunct="0">
              <a:spcBef>
                <a:spcPts val="595"/>
              </a:spcBef>
              <a:buClr>
                <a:schemeClr val="tx1"/>
              </a:buClr>
              <a:buFont typeface="Arial" pitchFamily="34" charset="0"/>
              <a:buChar char="•"/>
              <a:defRPr/>
            </a:pPr>
            <a:r>
              <a:rPr lang="es-ES" dirty="0">
                <a:latin typeface="Arial" pitchFamily="34" charset="0"/>
                <a:ea typeface="ＭＳ Ｐゴシック" pitchFamily="-106" charset="-128"/>
                <a:cs typeface="Arial" pitchFamily="34" charset="0"/>
              </a:rPr>
              <a:t>Sistema adición nata en leche líquida 500 l / h</a:t>
            </a:r>
          </a:p>
          <a:p>
            <a:pPr marL="444049" lvl="1" defTabSz="629857" eaLnBrk="0" hangingPunct="0">
              <a:spcBef>
                <a:spcPts val="595"/>
              </a:spcBef>
              <a:buClr>
                <a:schemeClr val="tx1"/>
              </a:buClr>
              <a:buFont typeface="Arial" pitchFamily="34" charset="0"/>
              <a:buChar char="•"/>
              <a:defRPr/>
            </a:pPr>
            <a:r>
              <a:rPr lang="es-ES" dirty="0">
                <a:latin typeface="Arial" pitchFamily="34" charset="0"/>
                <a:ea typeface="ＭＳ Ｐゴシック" pitchFamily="-106" charset="-128"/>
                <a:cs typeface="Arial" pitchFamily="34" charset="0"/>
              </a:rPr>
              <a:t>Depósito stock leche estandarizada 5.000L</a:t>
            </a:r>
          </a:p>
          <a:p>
            <a:pPr marL="444049" lvl="1" defTabSz="629857" eaLnBrk="0" hangingPunct="0">
              <a:spcBef>
                <a:spcPts val="595"/>
              </a:spcBef>
              <a:buClr>
                <a:schemeClr val="tx1"/>
              </a:buClr>
              <a:buFont typeface="Arial" pitchFamily="34" charset="0"/>
              <a:buChar char="•"/>
              <a:defRPr/>
            </a:pPr>
            <a:r>
              <a:rPr lang="es-ES" dirty="0" err="1">
                <a:latin typeface="Arial" pitchFamily="34" charset="0"/>
                <a:ea typeface="ＭＳ Ｐゴシック" pitchFamily="-106" charset="-128"/>
                <a:cs typeface="Arial" pitchFamily="34" charset="0"/>
              </a:rPr>
              <a:t>Sitsema</a:t>
            </a:r>
            <a:r>
              <a:rPr lang="es-ES" dirty="0">
                <a:latin typeface="Arial" pitchFamily="34" charset="0"/>
                <a:ea typeface="ＭＳ Ｐゴシック" pitchFamily="-106" charset="-128"/>
                <a:cs typeface="Arial" pitchFamily="34" charset="0"/>
              </a:rPr>
              <a:t> de cuajar tipo carrusel 5.000L</a:t>
            </a:r>
          </a:p>
          <a:p>
            <a:pPr marL="444049" lvl="1" defTabSz="629857" eaLnBrk="0" hangingPunct="0">
              <a:spcBef>
                <a:spcPts val="595"/>
              </a:spcBef>
              <a:buClr>
                <a:schemeClr val="tx1"/>
              </a:buClr>
              <a:buFont typeface="Arial" pitchFamily="34" charset="0"/>
              <a:buChar char="•"/>
              <a:defRPr/>
            </a:pPr>
            <a:r>
              <a:rPr lang="es-ES" dirty="0">
                <a:latin typeface="Arial" pitchFamily="34" charset="0"/>
                <a:ea typeface="ＭＳ Ｐゴシック" pitchFamily="-106" charset="-128"/>
                <a:cs typeface="Arial" pitchFamily="34" charset="0"/>
              </a:rPr>
              <a:t>Cuba de cuajar 5000 l</a:t>
            </a:r>
          </a:p>
          <a:p>
            <a:pPr marL="444049" lvl="1" defTabSz="629857" eaLnBrk="0" hangingPunct="0">
              <a:spcBef>
                <a:spcPts val="595"/>
              </a:spcBef>
              <a:buClr>
                <a:schemeClr val="tx1"/>
              </a:buClr>
              <a:buFont typeface="Arial" pitchFamily="34" charset="0"/>
              <a:buChar char="•"/>
              <a:defRPr/>
            </a:pPr>
            <a:r>
              <a:rPr lang="es-ES" dirty="0">
                <a:latin typeface="Arial" pitchFamily="34" charset="0"/>
                <a:ea typeface="ＭＳ Ｐゴシック" pitchFamily="-106" charset="-128"/>
                <a:cs typeface="Arial" pitchFamily="34" charset="0"/>
              </a:rPr>
              <a:t>Dosificadora queso fresco 10000L / h</a:t>
            </a:r>
          </a:p>
          <a:p>
            <a:pPr marL="445624" lvl="1" defTabSz="629857" eaLnBrk="0" hangingPunct="0">
              <a:spcBef>
                <a:spcPts val="595"/>
              </a:spcBef>
              <a:buClr>
                <a:schemeClr val="tx1"/>
              </a:buClr>
              <a:buFont typeface="Arial" pitchFamily="34" charset="0"/>
              <a:buChar char="•"/>
              <a:defRPr/>
            </a:pPr>
            <a:r>
              <a:rPr lang="es-ES" dirty="0">
                <a:latin typeface="Arial" pitchFamily="34" charset="0"/>
                <a:ea typeface="ＭＳ Ｐゴシック" pitchFamily="-106" charset="-128"/>
                <a:cs typeface="Arial" pitchFamily="34" charset="0"/>
              </a:rPr>
              <a:t>  Envasadora 2.000 L / h</a:t>
            </a:r>
          </a:p>
          <a:p>
            <a:pPr marL="444049" lvl="1" defTabSz="629857" eaLnBrk="0" hangingPunct="0">
              <a:spcBef>
                <a:spcPts val="595"/>
              </a:spcBef>
              <a:buClr>
                <a:schemeClr val="tx1"/>
              </a:buClr>
              <a:buFont typeface="Arial" pitchFamily="34" charset="0"/>
              <a:buChar char="•"/>
              <a:defRPr/>
            </a:pPr>
            <a:r>
              <a:rPr lang="es-ES" dirty="0">
                <a:latin typeface="Arial" pitchFamily="34" charset="0"/>
                <a:ea typeface="ＭＳ Ｐゴシック" pitchFamily="-106" charset="-128"/>
                <a:cs typeface="Arial" pitchFamily="34" charset="0"/>
              </a:rPr>
              <a:t>Túnel de </a:t>
            </a:r>
            <a:r>
              <a:rPr lang="es-ES" dirty="0" err="1">
                <a:latin typeface="Arial" pitchFamily="34" charset="0"/>
                <a:ea typeface="ＭＳ Ｐゴシック" pitchFamily="-106" charset="-128"/>
                <a:cs typeface="Arial" pitchFamily="34" charset="0"/>
              </a:rPr>
              <a:t>congelació</a:t>
            </a:r>
            <a:r>
              <a:rPr lang="es-ES" dirty="0">
                <a:latin typeface="Arial" pitchFamily="34" charset="0"/>
                <a:ea typeface="ＭＳ Ｐゴシック" pitchFamily="-106" charset="-128"/>
                <a:cs typeface="Arial" pitchFamily="34" charset="0"/>
              </a:rPr>
              <a:t> </a:t>
            </a:r>
            <a:r>
              <a:rPr lang="es-ES" i="1" dirty="0" err="1">
                <a:latin typeface="Arial" pitchFamily="34" charset="0"/>
                <a:ea typeface="ＭＳ Ｐゴシック" pitchFamily="-106" charset="-128"/>
                <a:cs typeface="Arial" pitchFamily="34" charset="0"/>
              </a:rPr>
              <a:t>estàtic</a:t>
            </a:r>
            <a:r>
              <a:rPr lang="es-ES" i="1" dirty="0">
                <a:latin typeface="Arial" pitchFamily="34" charset="0"/>
                <a:ea typeface="ＭＳ Ｐゴシック" pitchFamily="-106" charset="-128"/>
                <a:cs typeface="Arial" pitchFamily="34" charset="0"/>
              </a:rPr>
              <a:t> per </a:t>
            </a:r>
            <a:r>
              <a:rPr lang="es-ES" i="1" dirty="0" err="1">
                <a:latin typeface="Arial" pitchFamily="34" charset="0"/>
                <a:ea typeface="ＭＳ Ｐゴシック" pitchFamily="-106" charset="-128"/>
                <a:cs typeface="Arial" pitchFamily="34" charset="0"/>
              </a:rPr>
              <a:t>ventilació</a:t>
            </a:r>
            <a:r>
              <a:rPr lang="es-ES" i="1" dirty="0">
                <a:latin typeface="Arial" pitchFamily="34" charset="0"/>
                <a:ea typeface="ＭＳ Ｐゴシック" pitchFamily="-106" charset="-128"/>
                <a:cs typeface="Arial" pitchFamily="34" charset="0"/>
              </a:rPr>
              <a:t> </a:t>
            </a:r>
            <a:endParaRPr lang="es-ES" dirty="0">
              <a:latin typeface="Arial" pitchFamily="34" charset="0"/>
              <a:ea typeface="ＭＳ Ｐゴシック" pitchFamily="-106" charset="-128"/>
              <a:cs typeface="Arial" pitchFamily="34" charset="0"/>
            </a:endParaRPr>
          </a:p>
          <a:p>
            <a:pPr marL="444049" lvl="1" defTabSz="629857" eaLnBrk="0" hangingPunct="0">
              <a:spcBef>
                <a:spcPts val="595"/>
              </a:spcBef>
              <a:buClr>
                <a:schemeClr val="tx1"/>
              </a:buClr>
              <a:buFont typeface="Arial" pitchFamily="34" charset="0"/>
              <a:buChar char="•"/>
              <a:defRPr/>
            </a:pPr>
            <a:r>
              <a:rPr lang="es-ES" dirty="0" err="1">
                <a:latin typeface="Arial" pitchFamily="34" charset="0"/>
                <a:ea typeface="ＭＳ Ｐゴシック" pitchFamily="-106" charset="-128"/>
                <a:cs typeface="Arial" pitchFamily="34" charset="0"/>
              </a:rPr>
              <a:t>Càmera</a:t>
            </a:r>
            <a:r>
              <a:rPr lang="es-ES" dirty="0">
                <a:latin typeface="Arial" pitchFamily="34" charset="0"/>
                <a:ea typeface="ＭＳ Ｐゴシック" pitchFamily="-106" charset="-128"/>
                <a:cs typeface="Arial" pitchFamily="34" charset="0"/>
              </a:rPr>
              <a:t> </a:t>
            </a:r>
            <a:r>
              <a:rPr lang="es-ES" dirty="0" err="1">
                <a:latin typeface="Arial" pitchFamily="34" charset="0"/>
                <a:ea typeface="ＭＳ Ｐゴシック" pitchFamily="-106" charset="-128"/>
                <a:cs typeface="Arial" pitchFamily="34" charset="0"/>
              </a:rPr>
              <a:t>conservació</a:t>
            </a:r>
            <a:r>
              <a:rPr lang="es-ES" dirty="0">
                <a:latin typeface="Arial" pitchFamily="34" charset="0"/>
                <a:ea typeface="ＭＳ Ｐゴシック" pitchFamily="-106" charset="-128"/>
                <a:cs typeface="Arial" pitchFamily="34" charset="0"/>
              </a:rPr>
              <a:t> </a:t>
            </a:r>
            <a:r>
              <a:rPr lang="es-ES" dirty="0" err="1">
                <a:latin typeface="Arial" pitchFamily="34" charset="0"/>
                <a:ea typeface="ＭＳ Ｐゴシック" pitchFamily="-106" charset="-128"/>
                <a:cs typeface="Arial" pitchFamily="34" charset="0"/>
              </a:rPr>
              <a:t>congelat</a:t>
            </a:r>
            <a:r>
              <a:rPr lang="es-ES" dirty="0">
                <a:latin typeface="Arial" pitchFamily="34" charset="0"/>
                <a:ea typeface="ＭＳ Ｐゴシック" pitchFamily="-106" charset="-128"/>
                <a:cs typeface="Arial" pitchFamily="34" charset="0"/>
              </a:rPr>
              <a:t> (-22ºc) </a:t>
            </a:r>
          </a:p>
          <a:p>
            <a:pPr marL="444049" lvl="1" defTabSz="629857" eaLnBrk="0" hangingPunct="0">
              <a:spcBef>
                <a:spcPts val="595"/>
              </a:spcBef>
              <a:buClr>
                <a:schemeClr val="tx1"/>
              </a:buClr>
              <a:buFont typeface="Arial" pitchFamily="34" charset="0"/>
              <a:buChar char="•"/>
              <a:defRPr/>
            </a:pPr>
            <a:endParaRPr lang="es-ES" dirty="0">
              <a:latin typeface="Arial" pitchFamily="34" charset="0"/>
              <a:ea typeface="ＭＳ Ｐゴシック" pitchFamily="-106" charset="-128"/>
              <a:cs typeface="Arial" pitchFamily="34" charset="0"/>
            </a:endParaRPr>
          </a:p>
          <a:p>
            <a:pPr marL="444049" lvl="1" defTabSz="629857" eaLnBrk="0" hangingPunct="0">
              <a:spcBef>
                <a:spcPts val="595"/>
              </a:spcBef>
              <a:buClr>
                <a:schemeClr val="tx1"/>
              </a:buClr>
              <a:buFont typeface="Arial" pitchFamily="34" charset="0"/>
              <a:buChar char="•"/>
              <a:defRPr/>
            </a:pPr>
            <a:r>
              <a:rPr lang="es-ES" dirty="0">
                <a:latin typeface="Arial" pitchFamily="34" charset="0"/>
                <a:ea typeface="ＭＳ Ｐゴシック" pitchFamily="-106" charset="-128"/>
                <a:cs typeface="Arial" pitchFamily="34" charset="0"/>
              </a:rPr>
              <a:t>Sistema limpieza CIP 2 x 10.000 l/h </a:t>
            </a:r>
          </a:p>
        </p:txBody>
      </p:sp>
      <p:sp>
        <p:nvSpPr>
          <p:cNvPr id="4" name="3 Marcador de número de diapositiva"/>
          <p:cNvSpPr>
            <a:spLocks noGrp="1"/>
          </p:cNvSpPr>
          <p:nvPr>
            <p:ph type="sldNum" sz="quarter" idx="10"/>
          </p:nvPr>
        </p:nvSpPr>
        <p:spPr/>
        <p:txBody>
          <a:bodyPr/>
          <a:lstStyle/>
          <a:p>
            <a:fld id="{E6BFC02B-650A-44AF-9BF3-AD719D16D342}" type="slidenum">
              <a:rPr lang="ca-ES" smtClean="0"/>
              <a:pPr/>
              <a:t>6</a:t>
            </a:fld>
            <a:endParaRPr lang="ca-ES"/>
          </a:p>
        </p:txBody>
      </p:sp>
    </p:spTree>
    <p:extLst>
      <p:ext uri="{BB962C8B-B14F-4D97-AF65-F5344CB8AC3E}">
        <p14:creationId xmlns:p14="http://schemas.microsoft.com/office/powerpoint/2010/main" val="3129248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lnSpcReduction="20000"/>
          </a:bodyPr>
          <a:lstStyle/>
          <a:p>
            <a:pPr>
              <a:buClr>
                <a:srgbClr val="C00000"/>
              </a:buClr>
              <a:buFont typeface="Arial" pitchFamily="34" charset="0"/>
              <a:buChar char="•"/>
            </a:pPr>
            <a:r>
              <a:rPr lang="es-ES" dirty="0">
                <a:latin typeface="Arial" pitchFamily="34" charset="0"/>
                <a:cs typeface="Arial" pitchFamily="34" charset="0"/>
              </a:rPr>
              <a:t>Aplicaciones culinarias desarrolladas con la Fundación Alicia</a:t>
            </a:r>
          </a:p>
          <a:p>
            <a:pPr lvl="1">
              <a:spcBef>
                <a:spcPts val="595"/>
              </a:spcBef>
              <a:spcAft>
                <a:spcPts val="595"/>
              </a:spcAft>
              <a:buFont typeface="Arial" pitchFamily="34" charset="0"/>
              <a:buChar char="•"/>
            </a:pPr>
            <a:r>
              <a:rPr lang="es-ES" sz="1400" dirty="0">
                <a:latin typeface="Arial" pitchFamily="34" charset="0"/>
                <a:cs typeface="Arial" pitchFamily="34" charset="0"/>
              </a:rPr>
              <a:t>Posibilidades de generar recetas:</a:t>
            </a:r>
          </a:p>
          <a:p>
            <a:pPr marL="716462" lvl="2">
              <a:spcBef>
                <a:spcPts val="595"/>
              </a:spcBef>
              <a:spcAft>
                <a:spcPts val="595"/>
              </a:spcAft>
            </a:pPr>
            <a:r>
              <a:rPr lang="es-ES" sz="1400" dirty="0">
                <a:latin typeface="Arial" pitchFamily="34" charset="0"/>
                <a:cs typeface="Arial" pitchFamily="34" charset="0"/>
              </a:rPr>
              <a:t>Se observan posibilidades tanto para la generación de recetas </a:t>
            </a:r>
            <a:r>
              <a:rPr lang="es-ES" sz="1400" b="1" dirty="0">
                <a:latin typeface="Arial" pitchFamily="34" charset="0"/>
                <a:cs typeface="Arial" pitchFamily="34" charset="0"/>
              </a:rPr>
              <a:t>saladas</a:t>
            </a:r>
            <a:r>
              <a:rPr lang="es-ES" sz="1400" dirty="0">
                <a:latin typeface="Arial" pitchFamily="34" charset="0"/>
                <a:cs typeface="Arial" pitchFamily="34" charset="0"/>
              </a:rPr>
              <a:t> como </a:t>
            </a:r>
            <a:r>
              <a:rPr lang="es-ES" sz="1400" b="1" dirty="0">
                <a:latin typeface="Arial" pitchFamily="34" charset="0"/>
                <a:cs typeface="Arial" pitchFamily="34" charset="0"/>
              </a:rPr>
              <a:t>dulces.</a:t>
            </a:r>
          </a:p>
          <a:p>
            <a:pPr marL="716462" lvl="2">
              <a:spcBef>
                <a:spcPts val="595"/>
              </a:spcBef>
              <a:spcAft>
                <a:spcPts val="595"/>
              </a:spcAft>
            </a:pPr>
            <a:r>
              <a:rPr lang="es-ES" sz="1400" dirty="0">
                <a:latin typeface="Arial" pitchFamily="34" charset="0"/>
                <a:cs typeface="Arial" pitchFamily="34" charset="0"/>
              </a:rPr>
              <a:t>Tanto los productos reconstituidos con líquidos neutros como con líquidos con sabores generan productos aptos para cocinar </a:t>
            </a:r>
            <a:r>
              <a:rPr lang="es-ES" sz="1400" b="1" dirty="0">
                <a:latin typeface="Arial" pitchFamily="34" charset="0"/>
                <a:cs typeface="Arial" pitchFamily="34" charset="0"/>
              </a:rPr>
              <a:t>recetas diferenciadas </a:t>
            </a:r>
            <a:r>
              <a:rPr lang="es-ES" sz="1400" dirty="0">
                <a:latin typeface="Arial" pitchFamily="34" charset="0"/>
                <a:cs typeface="Arial" pitchFamily="34" charset="0"/>
              </a:rPr>
              <a:t>e incluso diferenciales. </a:t>
            </a:r>
          </a:p>
          <a:p>
            <a:pPr lvl="1">
              <a:spcBef>
                <a:spcPts val="1190"/>
              </a:spcBef>
              <a:spcAft>
                <a:spcPts val="595"/>
              </a:spcAft>
              <a:buFont typeface="Arial" pitchFamily="34" charset="0"/>
              <a:buChar char="•"/>
            </a:pPr>
            <a:r>
              <a:rPr lang="es-ES" sz="1400" dirty="0">
                <a:latin typeface="Arial" pitchFamily="34" charset="0"/>
                <a:cs typeface="Arial" pitchFamily="34" charset="0"/>
              </a:rPr>
              <a:t> Aplicación en el sector HORECA: </a:t>
            </a:r>
          </a:p>
          <a:p>
            <a:pPr marL="716462" lvl="2">
              <a:spcBef>
                <a:spcPts val="595"/>
              </a:spcBef>
              <a:spcAft>
                <a:spcPts val="595"/>
              </a:spcAft>
            </a:pPr>
            <a:r>
              <a:rPr lang="es-ES" sz="1400" dirty="0">
                <a:latin typeface="Arial" pitchFamily="34" charset="0"/>
                <a:cs typeface="Arial" pitchFamily="34" charset="0"/>
              </a:rPr>
              <a:t>El producto obtenido es óptimo y el proceso de reconstitución es </a:t>
            </a:r>
            <a:r>
              <a:rPr lang="es-ES" sz="1400" b="1" dirty="0">
                <a:latin typeface="Arial" pitchFamily="34" charset="0"/>
                <a:cs typeface="Arial" pitchFamily="34" charset="0"/>
              </a:rPr>
              <a:t>fácil </a:t>
            </a:r>
            <a:r>
              <a:rPr lang="es-ES" sz="1400" dirty="0">
                <a:latin typeface="Arial" pitchFamily="34" charset="0"/>
                <a:cs typeface="Arial" pitchFamily="34" charset="0"/>
              </a:rPr>
              <a:t>y </a:t>
            </a:r>
            <a:r>
              <a:rPr lang="es-ES" sz="1400" b="1" dirty="0">
                <a:latin typeface="Arial" pitchFamily="34" charset="0"/>
                <a:cs typeface="Arial" pitchFamily="34" charset="0"/>
              </a:rPr>
              <a:t>adaptable</a:t>
            </a:r>
            <a:r>
              <a:rPr lang="es-ES" sz="1400" dirty="0">
                <a:latin typeface="Arial" pitchFamily="34" charset="0"/>
                <a:cs typeface="Arial" pitchFamily="34" charset="0"/>
              </a:rPr>
              <a:t> al servicio de ciertos establecimientos de restauración que por </a:t>
            </a:r>
            <a:r>
              <a:rPr lang="es-ES" sz="1400" b="1" dirty="0">
                <a:solidFill>
                  <a:srgbClr val="C00000"/>
                </a:solidFill>
                <a:latin typeface="Arial" pitchFamily="34" charset="0"/>
                <a:cs typeface="Arial" pitchFamily="34" charset="0"/>
              </a:rPr>
              <a:t>precio</a:t>
            </a:r>
            <a:r>
              <a:rPr lang="es-ES" sz="1400" dirty="0">
                <a:latin typeface="Arial" pitchFamily="34" charset="0"/>
                <a:cs typeface="Arial" pitchFamily="34" charset="0"/>
              </a:rPr>
              <a:t> o por </a:t>
            </a:r>
            <a:r>
              <a:rPr lang="es-ES" sz="1400" b="1" dirty="0">
                <a:solidFill>
                  <a:srgbClr val="C00000"/>
                </a:solidFill>
                <a:latin typeface="Arial" pitchFamily="34" charset="0"/>
                <a:cs typeface="Arial" pitchFamily="34" charset="0"/>
              </a:rPr>
              <a:t>vida útil </a:t>
            </a:r>
            <a:r>
              <a:rPr lang="es-ES" sz="1400" dirty="0">
                <a:latin typeface="Arial" pitchFamily="34" charset="0"/>
                <a:cs typeface="Arial" pitchFamily="34" charset="0"/>
              </a:rPr>
              <a:t>del producto original, hasta el momento no podían servir esta tipología de productos.</a:t>
            </a:r>
          </a:p>
          <a:p>
            <a:pPr marL="716462" lvl="2">
              <a:spcBef>
                <a:spcPts val="595"/>
              </a:spcBef>
              <a:spcAft>
                <a:spcPts val="595"/>
              </a:spcAft>
            </a:pPr>
            <a:r>
              <a:rPr lang="es-ES" sz="1400" dirty="0">
                <a:latin typeface="Arial" pitchFamily="34" charset="0"/>
                <a:cs typeface="Arial" pitchFamily="34" charset="0"/>
              </a:rPr>
              <a:t>En cuanto a los productos generados con líquidos de sabores diferentes, los productos obtenidos son posibles ingredientes de recetas que pueden formar parte de </a:t>
            </a:r>
            <a:r>
              <a:rPr lang="es-ES" sz="1400" b="1" dirty="0">
                <a:latin typeface="Arial" pitchFamily="34" charset="0"/>
                <a:cs typeface="Arial" pitchFamily="34" charset="0"/>
              </a:rPr>
              <a:t>una alta diversidad de platos</a:t>
            </a:r>
            <a:r>
              <a:rPr lang="es-ES" sz="1400" dirty="0">
                <a:latin typeface="Arial" pitchFamily="34" charset="0"/>
                <a:cs typeface="Arial" pitchFamily="34" charset="0"/>
              </a:rPr>
              <a:t>. Su diferenciación en cuanto a producto derivado lácteo que puede contener </a:t>
            </a:r>
            <a:r>
              <a:rPr lang="es-ES" sz="1400" b="1" dirty="0">
                <a:solidFill>
                  <a:srgbClr val="C00000"/>
                </a:solidFill>
                <a:latin typeface="Arial" pitchFamily="34" charset="0"/>
                <a:cs typeface="Arial" pitchFamily="34" charset="0"/>
              </a:rPr>
              <a:t>sabores frescos y naturales </a:t>
            </a:r>
            <a:r>
              <a:rPr lang="es-ES" sz="1400" dirty="0">
                <a:latin typeface="Arial" pitchFamily="34" charset="0"/>
                <a:cs typeface="Arial" pitchFamily="34" charset="0"/>
              </a:rPr>
              <a:t>parece una oportunidad destacable y a tener en cuenta a la oferta de ciertos establecimientos con limitadas posibilidades de utilizar el producto original.</a:t>
            </a:r>
          </a:p>
          <a:p>
            <a:pPr>
              <a:buClr>
                <a:srgbClr val="C00000"/>
              </a:buClr>
              <a:buFont typeface="Arial" pitchFamily="34" charset="0"/>
              <a:buChar char="•"/>
            </a:pPr>
            <a:endParaRPr lang="ca-ES" dirty="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E6BFC02B-650A-44AF-9BF3-AD719D16D342}" type="slidenum">
              <a:rPr lang="ca-ES" smtClean="0"/>
              <a:pPr/>
              <a:t>7</a:t>
            </a:fld>
            <a:endParaRPr lang="ca-ES"/>
          </a:p>
        </p:txBody>
      </p:sp>
    </p:spTree>
    <p:extLst>
      <p:ext uri="{BB962C8B-B14F-4D97-AF65-F5344CB8AC3E}">
        <p14:creationId xmlns:p14="http://schemas.microsoft.com/office/powerpoint/2010/main" val="529776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defTabSz="906993">
              <a:defRPr/>
            </a:pPr>
            <a:r>
              <a:rPr lang="es-ES" i="1" dirty="0">
                <a:latin typeface="Arial" pitchFamily="34" charset="0"/>
                <a:cs typeface="Arial" pitchFamily="34" charset="0"/>
              </a:rPr>
              <a:t>restaurantes muy económicos en los que hay mucha rotación utilizan productos que no requieran de preparación "este tipo de restaurantes buscan productos listos para el consumo que como mucho se saquen del envase y se sirvan directamente.</a:t>
            </a:r>
          </a:p>
          <a:p>
            <a:endParaRPr lang="ca-ES" dirty="0"/>
          </a:p>
        </p:txBody>
      </p:sp>
      <p:sp>
        <p:nvSpPr>
          <p:cNvPr id="4" name="3 Marcador de número de diapositiva"/>
          <p:cNvSpPr>
            <a:spLocks noGrp="1"/>
          </p:cNvSpPr>
          <p:nvPr>
            <p:ph type="sldNum" sz="quarter" idx="10"/>
          </p:nvPr>
        </p:nvSpPr>
        <p:spPr/>
        <p:txBody>
          <a:bodyPr/>
          <a:lstStyle/>
          <a:p>
            <a:fld id="{E6BFC02B-650A-44AF-9BF3-AD719D16D342}" type="slidenum">
              <a:rPr lang="ca-ES" smtClean="0"/>
              <a:pPr/>
              <a:t>8</a:t>
            </a:fld>
            <a:endParaRPr lang="ca-ES"/>
          </a:p>
        </p:txBody>
      </p:sp>
    </p:spTree>
    <p:extLst>
      <p:ext uri="{BB962C8B-B14F-4D97-AF65-F5344CB8AC3E}">
        <p14:creationId xmlns:p14="http://schemas.microsoft.com/office/powerpoint/2010/main" val="1861974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dirty="0"/>
          </a:p>
        </p:txBody>
      </p:sp>
      <p:sp>
        <p:nvSpPr>
          <p:cNvPr id="4" name="3 Marcador de número de diapositiva"/>
          <p:cNvSpPr>
            <a:spLocks noGrp="1"/>
          </p:cNvSpPr>
          <p:nvPr>
            <p:ph type="sldNum" sz="quarter" idx="10"/>
          </p:nvPr>
        </p:nvSpPr>
        <p:spPr/>
        <p:txBody>
          <a:bodyPr/>
          <a:lstStyle/>
          <a:p>
            <a:fld id="{E6BFC02B-650A-44AF-9BF3-AD719D16D342}" type="slidenum">
              <a:rPr lang="ca-ES" smtClean="0"/>
              <a:pPr/>
              <a:t>10</a:t>
            </a:fld>
            <a:endParaRPr lang="ca-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ca-ES" b="0" dirty="0">
                <a:latin typeface="Arial" pitchFamily="34" charset="0"/>
                <a:ea typeface="ＭＳ Ｐゴシック" pitchFamily="-106" charset="-128"/>
                <a:cs typeface="Arial" pitchFamily="34" charset="0"/>
              </a:rPr>
              <a:t>proveïdors tecnològics referents d’Europa i EUA.</a:t>
            </a:r>
            <a:endParaRPr lang="ca-ES" b="0" dirty="0"/>
          </a:p>
        </p:txBody>
      </p:sp>
      <p:sp>
        <p:nvSpPr>
          <p:cNvPr id="4" name="3 Marcador de número de diapositiva"/>
          <p:cNvSpPr>
            <a:spLocks noGrp="1"/>
          </p:cNvSpPr>
          <p:nvPr>
            <p:ph type="sldNum" sz="quarter" idx="10"/>
          </p:nvPr>
        </p:nvSpPr>
        <p:spPr/>
        <p:txBody>
          <a:bodyPr/>
          <a:lstStyle/>
          <a:p>
            <a:fld id="{E6BFC02B-650A-44AF-9BF3-AD719D16D342}" type="slidenum">
              <a:rPr lang="ca-ES" smtClean="0"/>
              <a:pPr/>
              <a:t>11</a:t>
            </a:fld>
            <a:endParaRPr lang="ca-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dirty="0"/>
          </a:p>
        </p:txBody>
      </p:sp>
      <p:sp>
        <p:nvSpPr>
          <p:cNvPr id="4" name="3 Marcador de número de diapositiva"/>
          <p:cNvSpPr>
            <a:spLocks noGrp="1"/>
          </p:cNvSpPr>
          <p:nvPr>
            <p:ph type="sldNum" sz="quarter" idx="10"/>
          </p:nvPr>
        </p:nvSpPr>
        <p:spPr/>
        <p:txBody>
          <a:bodyPr/>
          <a:lstStyle/>
          <a:p>
            <a:fld id="{E6BFC02B-650A-44AF-9BF3-AD719D16D342}" type="slidenum">
              <a:rPr lang="ca-ES" smtClean="0"/>
              <a:pPr/>
              <a:t>12</a:t>
            </a:fld>
            <a:endParaRPr lang="ca-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ca-ES" dirty="0"/>
          </a:p>
        </p:txBody>
      </p:sp>
      <p:sp>
        <p:nvSpPr>
          <p:cNvPr id="4" name="3 Marcador de número de diapositiva"/>
          <p:cNvSpPr>
            <a:spLocks noGrp="1"/>
          </p:cNvSpPr>
          <p:nvPr>
            <p:ph type="sldNum" sz="quarter" idx="10"/>
          </p:nvPr>
        </p:nvSpPr>
        <p:spPr/>
        <p:txBody>
          <a:bodyPr/>
          <a:lstStyle/>
          <a:p>
            <a:fld id="{E6BFC02B-650A-44AF-9BF3-AD719D16D342}" type="slidenum">
              <a:rPr lang="ca-ES" smtClean="0"/>
              <a:pPr/>
              <a:t>13</a:t>
            </a:fld>
            <a:endParaRPr lang="ca-E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19.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22.xml"/><Relationship Id="rId5" Type="http://schemas.openxmlformats.org/officeDocument/2006/relationships/slide" Target="../slides/slide20.xml"/><Relationship Id="rId4" Type="http://schemas.openxmlformats.org/officeDocument/2006/relationships/slide" Target="../slides/slide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19.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22.xml"/><Relationship Id="rId5" Type="http://schemas.openxmlformats.org/officeDocument/2006/relationships/slide" Target="../slides/slide20.xml"/><Relationship Id="rId4" Type="http://schemas.openxmlformats.org/officeDocument/2006/relationships/slide" Target="../slides/slide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do 1">
    <p:spTree>
      <p:nvGrpSpPr>
        <p:cNvPr id="1" name=""/>
        <p:cNvGrpSpPr/>
        <p:nvPr/>
      </p:nvGrpSpPr>
      <p:grpSpPr>
        <a:xfrm>
          <a:off x="0" y="0"/>
          <a:ext cx="0" cy="0"/>
          <a:chOff x="0" y="0"/>
          <a:chExt cx="0" cy="0"/>
        </a:xfrm>
      </p:grpSpPr>
      <p:sp>
        <p:nvSpPr>
          <p:cNvPr id="11" name="Rectangle 7"/>
          <p:cNvSpPr>
            <a:spLocks noChangeArrowheads="1"/>
          </p:cNvSpPr>
          <p:nvPr userDrawn="1"/>
        </p:nvSpPr>
        <p:spPr bwMode="auto">
          <a:xfrm>
            <a:off x="0" y="0"/>
            <a:ext cx="9144000" cy="762000"/>
          </a:xfrm>
          <a:prstGeom prst="rect">
            <a:avLst/>
          </a:prstGeom>
          <a:solidFill>
            <a:schemeClr val="bg1"/>
          </a:solidFill>
          <a:ln w="9525">
            <a:noFill/>
            <a:miter lim="800000"/>
            <a:headEnd/>
            <a:tailEnd/>
          </a:ln>
          <a:effectLst/>
        </p:spPr>
        <p:txBody>
          <a:bodyPr anchor="ctr"/>
          <a:lstStyle/>
          <a:p>
            <a:endParaRPr lang="ca-ES">
              <a:ln>
                <a:noFill/>
              </a:ln>
            </a:endParaRPr>
          </a:p>
        </p:txBody>
      </p:sp>
      <p:sp>
        <p:nvSpPr>
          <p:cNvPr id="10" name="9 Rectángulo"/>
          <p:cNvSpPr/>
          <p:nvPr userDrawn="1"/>
        </p:nvSpPr>
        <p:spPr>
          <a:xfrm>
            <a:off x="-3306588" y="404664"/>
            <a:ext cx="5940943" cy="400110"/>
          </a:xfrm>
          <a:prstGeom prst="rect">
            <a:avLst/>
          </a:prstGeom>
        </p:spPr>
        <p:txBody>
          <a:bodyPr wrap="square">
            <a:spAutoFit/>
          </a:bodyPr>
          <a:lstStyle/>
          <a:p>
            <a:pPr algn="r"/>
            <a:r>
              <a:rPr lang="ca-ES" sz="1800" spc="-40" noProof="1">
                <a:solidFill>
                  <a:srgbClr val="C00000"/>
                </a:solidFill>
                <a:latin typeface="Segoe Script" pitchFamily="34" charset="0"/>
              </a:rPr>
              <a:t>Concentrat </a:t>
            </a:r>
            <a:r>
              <a:rPr lang="ca-ES" sz="2000" b="1" spc="-40" noProof="1">
                <a:solidFill>
                  <a:srgbClr val="C00000"/>
                </a:solidFill>
                <a:latin typeface="Segoe Script" pitchFamily="34" charset="0"/>
              </a:rPr>
              <a:t>Cremós</a:t>
            </a:r>
            <a:endParaRPr lang="ca-ES" sz="2000" spc="-40" dirty="0">
              <a:solidFill>
                <a:srgbClr val="C00000"/>
              </a:solidFill>
              <a:latin typeface="Segoe Script" pitchFamily="34" charset="0"/>
            </a:endParaRPr>
          </a:p>
        </p:txBody>
      </p:sp>
      <p:sp>
        <p:nvSpPr>
          <p:cNvPr id="16" name="15 Recortar rectángulo de esquina sencilla"/>
          <p:cNvSpPr/>
          <p:nvPr userDrawn="1"/>
        </p:nvSpPr>
        <p:spPr>
          <a:xfrm flipH="1">
            <a:off x="2843808" y="457622"/>
            <a:ext cx="907935" cy="275348"/>
          </a:xfrm>
          <a:prstGeom prst="snip1Rect">
            <a:avLst>
              <a:gd name="adj" fmla="val 35320"/>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Unicode MS" pitchFamily="34" charset="-128"/>
              <a:ea typeface="Arial Unicode MS" pitchFamily="34" charset="-128"/>
              <a:cs typeface="Arial Unicode MS" pitchFamily="34" charset="-128"/>
            </a:endParaRPr>
          </a:p>
        </p:txBody>
      </p:sp>
      <p:sp>
        <p:nvSpPr>
          <p:cNvPr id="17" name="16 Rectángulo">
            <a:hlinkClick r:id="rId2" action="ppaction://hlinksldjump"/>
          </p:cNvPr>
          <p:cNvSpPr/>
          <p:nvPr userDrawn="1"/>
        </p:nvSpPr>
        <p:spPr>
          <a:xfrm>
            <a:off x="2962494" y="483554"/>
            <a:ext cx="670376" cy="200047"/>
          </a:xfrm>
          <a:prstGeom prst="rect">
            <a:avLst/>
          </a:prstGeom>
        </p:spPr>
        <p:txBody>
          <a:bodyPr wrap="none">
            <a:spAutoFit/>
          </a:bodyPr>
          <a:lstStyle/>
          <a:p>
            <a:pPr marL="457200" indent="-457200">
              <a:spcAft>
                <a:spcPts val="1800"/>
              </a:spcAft>
              <a:buClr>
                <a:schemeClr val="accent1"/>
              </a:buClr>
              <a:buSzPct val="107000"/>
              <a:defRPr/>
            </a:pPr>
            <a:r>
              <a:rPr lang="ca-ES" sz="1200" b="1" dirty="0">
                <a:solidFill>
                  <a:schemeClr val="tx1"/>
                </a:solidFill>
                <a:latin typeface="Arial Unicode MS" pitchFamily="34" charset="-128"/>
                <a:ea typeface="Arial Unicode MS" pitchFamily="34" charset="-128"/>
                <a:cs typeface="Arial Unicode MS" pitchFamily="34" charset="-128"/>
              </a:rPr>
              <a:t>R</a:t>
            </a:r>
            <a:r>
              <a:rPr lang="ca-ES" sz="1200" b="0" dirty="0">
                <a:solidFill>
                  <a:schemeClr val="tx1"/>
                </a:solidFill>
                <a:latin typeface="Arial Unicode MS" pitchFamily="34" charset="-128"/>
                <a:ea typeface="Arial Unicode MS" pitchFamily="34" charset="-128"/>
                <a:cs typeface="Arial Unicode MS" pitchFamily="34" charset="-128"/>
              </a:rPr>
              <a:t>esum</a:t>
            </a:r>
          </a:p>
        </p:txBody>
      </p:sp>
      <p:grpSp>
        <p:nvGrpSpPr>
          <p:cNvPr id="30" name="29 Grupo"/>
          <p:cNvGrpSpPr/>
          <p:nvPr userDrawn="1"/>
        </p:nvGrpSpPr>
        <p:grpSpPr>
          <a:xfrm>
            <a:off x="3883133" y="457622"/>
            <a:ext cx="907935" cy="275348"/>
            <a:chOff x="4146175" y="370756"/>
            <a:chExt cx="1101711" cy="360040"/>
          </a:xfrm>
        </p:grpSpPr>
        <p:sp>
          <p:nvSpPr>
            <p:cNvPr id="23" name="22 Recortar rectángulo de esquina sencilla"/>
            <p:cNvSpPr/>
            <p:nvPr userDrawn="1"/>
          </p:nvSpPr>
          <p:spPr>
            <a:xfrm flipH="1">
              <a:off x="4146175" y="370756"/>
              <a:ext cx="1101711" cy="360040"/>
            </a:xfrm>
            <a:prstGeom prst="snip1Rect">
              <a:avLst>
                <a:gd name="adj" fmla="val 35320"/>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Unicode MS" pitchFamily="34" charset="-128"/>
                <a:ea typeface="Arial Unicode MS" pitchFamily="34" charset="-128"/>
                <a:cs typeface="Arial Unicode MS" pitchFamily="34" charset="-128"/>
              </a:endParaRPr>
            </a:p>
          </p:txBody>
        </p:sp>
        <p:sp>
          <p:nvSpPr>
            <p:cNvPr id="18" name="17 Rectángulo">
              <a:hlinkClick r:id="rId3" action="ppaction://hlinksldjump"/>
            </p:cNvPr>
            <p:cNvSpPr/>
            <p:nvPr userDrawn="1"/>
          </p:nvSpPr>
          <p:spPr>
            <a:xfrm>
              <a:off x="4259585" y="404664"/>
              <a:ext cx="875695" cy="261578"/>
            </a:xfrm>
            <a:prstGeom prst="rect">
              <a:avLst/>
            </a:prstGeom>
          </p:spPr>
          <p:txBody>
            <a:bodyPr wrap="none">
              <a:spAutoFit/>
            </a:bodyPr>
            <a:lstStyle/>
            <a:p>
              <a:pPr marL="457200" indent="-457200">
                <a:spcAft>
                  <a:spcPts val="1800"/>
                </a:spcAft>
                <a:buClr>
                  <a:schemeClr val="accent1"/>
                </a:buClr>
                <a:buSzPct val="107000"/>
                <a:defRPr/>
              </a:pPr>
              <a:r>
                <a:rPr lang="ca-ES" sz="1200" b="1" dirty="0">
                  <a:solidFill>
                    <a:schemeClr val="bg2">
                      <a:lumMod val="10000"/>
                    </a:schemeClr>
                  </a:solidFill>
                  <a:latin typeface="Arial Unicode MS" pitchFamily="34" charset="-128"/>
                  <a:ea typeface="Arial Unicode MS" pitchFamily="34" charset="-128"/>
                  <a:cs typeface="Arial Unicode MS" pitchFamily="34" charset="-128"/>
                </a:rPr>
                <a:t>C</a:t>
              </a:r>
              <a:r>
                <a:rPr lang="ca-ES" sz="1200" dirty="0">
                  <a:solidFill>
                    <a:schemeClr val="bg2">
                      <a:lumMod val="10000"/>
                    </a:schemeClr>
                  </a:solidFill>
                  <a:latin typeface="Arial Unicode MS" pitchFamily="34" charset="-128"/>
                  <a:ea typeface="Arial Unicode MS" pitchFamily="34" charset="-128"/>
                  <a:cs typeface="Arial Unicode MS" pitchFamily="34" charset="-128"/>
                </a:rPr>
                <a:t>remós</a:t>
              </a:r>
            </a:p>
          </p:txBody>
        </p:sp>
      </p:grpSp>
      <p:grpSp>
        <p:nvGrpSpPr>
          <p:cNvPr id="29" name="28 Grupo"/>
          <p:cNvGrpSpPr/>
          <p:nvPr userDrawn="1"/>
        </p:nvGrpSpPr>
        <p:grpSpPr>
          <a:xfrm>
            <a:off x="4912275" y="457622"/>
            <a:ext cx="1008827" cy="275348"/>
            <a:chOff x="5377805" y="370756"/>
            <a:chExt cx="1224136" cy="360040"/>
          </a:xfrm>
        </p:grpSpPr>
        <p:sp>
          <p:nvSpPr>
            <p:cNvPr id="22" name="21 Recortar rectángulo de esquina sencilla"/>
            <p:cNvSpPr/>
            <p:nvPr userDrawn="1"/>
          </p:nvSpPr>
          <p:spPr>
            <a:xfrm flipH="1">
              <a:off x="5400917" y="370756"/>
              <a:ext cx="1101711" cy="360040"/>
            </a:xfrm>
            <a:prstGeom prst="snip1Rect">
              <a:avLst>
                <a:gd name="adj" fmla="val 35320"/>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Unicode MS" pitchFamily="34" charset="-128"/>
                <a:ea typeface="Arial Unicode MS" pitchFamily="34" charset="-128"/>
                <a:cs typeface="Arial Unicode MS" pitchFamily="34" charset="-128"/>
              </a:endParaRPr>
            </a:p>
          </p:txBody>
        </p:sp>
        <p:sp>
          <p:nvSpPr>
            <p:cNvPr id="19" name="18 Rectángulo">
              <a:hlinkClick r:id="rId4" action="ppaction://hlinksldjump"/>
            </p:cNvPr>
            <p:cNvSpPr/>
            <p:nvPr userDrawn="1"/>
          </p:nvSpPr>
          <p:spPr>
            <a:xfrm>
              <a:off x="5377805" y="404664"/>
              <a:ext cx="1224136" cy="261578"/>
            </a:xfrm>
            <a:prstGeom prst="rect">
              <a:avLst/>
            </a:prstGeom>
          </p:spPr>
          <p:txBody>
            <a:bodyPr wrap="square">
              <a:spAutoFit/>
            </a:bodyPr>
            <a:lstStyle/>
            <a:p>
              <a:pPr marL="457200" indent="-457200">
                <a:spcAft>
                  <a:spcPts val="1800"/>
                </a:spcAft>
                <a:buClr>
                  <a:schemeClr val="accent1"/>
                </a:buClr>
                <a:buSzPct val="107000"/>
                <a:defRPr/>
              </a:pPr>
              <a:r>
                <a:rPr lang="ca-ES" sz="1200" b="1" spc="-20" baseline="0" dirty="0">
                  <a:solidFill>
                    <a:schemeClr val="bg2">
                      <a:lumMod val="10000"/>
                    </a:schemeClr>
                  </a:solidFill>
                  <a:latin typeface="Arial Unicode MS" pitchFamily="34" charset="-128"/>
                  <a:ea typeface="Arial Unicode MS" pitchFamily="34" charset="-128"/>
                  <a:cs typeface="Arial Unicode MS" pitchFamily="34" charset="-128"/>
                </a:rPr>
                <a:t>O</a:t>
              </a:r>
              <a:r>
                <a:rPr lang="ca-ES" sz="1200" spc="-20" baseline="0" dirty="0">
                  <a:solidFill>
                    <a:schemeClr val="bg2">
                      <a:lumMod val="10000"/>
                    </a:schemeClr>
                  </a:solidFill>
                  <a:latin typeface="Arial Unicode MS" pitchFamily="34" charset="-128"/>
                  <a:ea typeface="Arial Unicode MS" pitchFamily="34" charset="-128"/>
                  <a:cs typeface="Arial Unicode MS" pitchFamily="34" charset="-128"/>
                </a:rPr>
                <a:t>portunitat</a:t>
              </a:r>
            </a:p>
          </p:txBody>
        </p:sp>
      </p:grpSp>
      <p:grpSp>
        <p:nvGrpSpPr>
          <p:cNvPr id="27" name="26 Grupo"/>
          <p:cNvGrpSpPr/>
          <p:nvPr userDrawn="1"/>
        </p:nvGrpSpPr>
        <p:grpSpPr>
          <a:xfrm>
            <a:off x="7016275" y="457622"/>
            <a:ext cx="907935" cy="275348"/>
            <a:chOff x="7820862" y="370756"/>
            <a:chExt cx="1101711" cy="360040"/>
          </a:xfrm>
        </p:grpSpPr>
        <p:sp>
          <p:nvSpPr>
            <p:cNvPr id="25" name="24 Recortar rectángulo de esquina sencilla"/>
            <p:cNvSpPr/>
            <p:nvPr userDrawn="1"/>
          </p:nvSpPr>
          <p:spPr>
            <a:xfrm flipH="1">
              <a:off x="7820862" y="370756"/>
              <a:ext cx="1101711" cy="360040"/>
            </a:xfrm>
            <a:prstGeom prst="snip1Rect">
              <a:avLst>
                <a:gd name="adj" fmla="val 35320"/>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Unicode MS" pitchFamily="34" charset="-128"/>
                <a:ea typeface="Arial Unicode MS" pitchFamily="34" charset="-128"/>
                <a:cs typeface="Arial Unicode MS" pitchFamily="34" charset="-128"/>
              </a:endParaRPr>
            </a:p>
          </p:txBody>
        </p:sp>
        <p:sp>
          <p:nvSpPr>
            <p:cNvPr id="20" name="19 Rectángulo">
              <a:hlinkClick r:id="rId5" action="ppaction://hlinksldjump"/>
            </p:cNvPr>
            <p:cNvSpPr/>
            <p:nvPr userDrawn="1"/>
          </p:nvSpPr>
          <p:spPr>
            <a:xfrm>
              <a:off x="7944697" y="404664"/>
              <a:ext cx="906817" cy="261578"/>
            </a:xfrm>
            <a:prstGeom prst="rect">
              <a:avLst/>
            </a:prstGeom>
          </p:spPr>
          <p:txBody>
            <a:bodyPr wrap="none">
              <a:spAutoFit/>
            </a:bodyPr>
            <a:lstStyle/>
            <a:p>
              <a:pPr marL="457200" indent="-457200">
                <a:spcAft>
                  <a:spcPts val="1800"/>
                </a:spcAft>
                <a:buClr>
                  <a:schemeClr val="accent1"/>
                </a:buClr>
                <a:buSzPct val="107000"/>
                <a:defRPr/>
              </a:pPr>
              <a:r>
                <a:rPr lang="ca-ES" sz="1200" b="1" dirty="0">
                  <a:solidFill>
                    <a:schemeClr val="bg2">
                      <a:lumMod val="10000"/>
                    </a:schemeClr>
                  </a:solidFill>
                  <a:latin typeface="Arial Unicode MS" pitchFamily="34" charset="-128"/>
                  <a:ea typeface="Arial Unicode MS" pitchFamily="34" charset="-128"/>
                  <a:cs typeface="Arial Unicode MS" pitchFamily="34" charset="-128"/>
                </a:rPr>
                <a:t>O</a:t>
              </a:r>
              <a:r>
                <a:rPr lang="ca-ES" sz="1200" dirty="0">
                  <a:solidFill>
                    <a:schemeClr val="bg2">
                      <a:lumMod val="10000"/>
                    </a:schemeClr>
                  </a:solidFill>
                  <a:latin typeface="Arial Unicode MS" pitchFamily="34" charset="-128"/>
                  <a:ea typeface="Arial Unicode MS" pitchFamily="34" charset="-128"/>
                  <a:cs typeface="Arial Unicode MS" pitchFamily="34" charset="-128"/>
                </a:rPr>
                <a:t>bjectiu</a:t>
              </a:r>
            </a:p>
          </p:txBody>
        </p:sp>
      </p:grpSp>
      <p:grpSp>
        <p:nvGrpSpPr>
          <p:cNvPr id="26" name="25 Grupo"/>
          <p:cNvGrpSpPr/>
          <p:nvPr userDrawn="1"/>
        </p:nvGrpSpPr>
        <p:grpSpPr>
          <a:xfrm>
            <a:off x="8027431" y="457622"/>
            <a:ext cx="990015" cy="275348"/>
            <a:chOff x="9030624" y="370756"/>
            <a:chExt cx="1201309" cy="360040"/>
          </a:xfrm>
        </p:grpSpPr>
        <p:sp>
          <p:nvSpPr>
            <p:cNvPr id="24" name="23 Recortar rectángulo de esquina sencilla"/>
            <p:cNvSpPr/>
            <p:nvPr userDrawn="1"/>
          </p:nvSpPr>
          <p:spPr>
            <a:xfrm flipH="1">
              <a:off x="9075605" y="370756"/>
              <a:ext cx="1101711" cy="360040"/>
            </a:xfrm>
            <a:prstGeom prst="snip1Rect">
              <a:avLst>
                <a:gd name="adj" fmla="val 35320"/>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Unicode MS" pitchFamily="34" charset="-128"/>
                <a:ea typeface="Arial Unicode MS" pitchFamily="34" charset="-128"/>
                <a:cs typeface="Arial Unicode MS" pitchFamily="34" charset="-128"/>
              </a:endParaRPr>
            </a:p>
          </p:txBody>
        </p:sp>
        <p:sp>
          <p:nvSpPr>
            <p:cNvPr id="21" name="20 Rectángulo">
              <a:hlinkClick r:id="rId6" action="ppaction://hlinksldjump"/>
            </p:cNvPr>
            <p:cNvSpPr/>
            <p:nvPr userDrawn="1"/>
          </p:nvSpPr>
          <p:spPr>
            <a:xfrm>
              <a:off x="9030624" y="404664"/>
              <a:ext cx="1201309" cy="261578"/>
            </a:xfrm>
            <a:prstGeom prst="rect">
              <a:avLst/>
            </a:prstGeom>
          </p:spPr>
          <p:txBody>
            <a:bodyPr wrap="none">
              <a:spAutoFit/>
            </a:bodyPr>
            <a:lstStyle/>
            <a:p>
              <a:pPr marL="457200" indent="-457200">
                <a:spcAft>
                  <a:spcPts val="1800"/>
                </a:spcAft>
                <a:buClr>
                  <a:schemeClr val="accent1"/>
                </a:buClr>
                <a:buSzPct val="107000"/>
                <a:defRPr/>
              </a:pPr>
              <a:r>
                <a:rPr lang="ca-ES" sz="1200" b="1" spc="-20" baseline="0" dirty="0">
                  <a:solidFill>
                    <a:schemeClr val="bg2">
                      <a:lumMod val="10000"/>
                    </a:schemeClr>
                  </a:solidFill>
                  <a:latin typeface="Arial Unicode MS" pitchFamily="34" charset="-128"/>
                  <a:ea typeface="Arial Unicode MS" pitchFamily="34" charset="-128"/>
                  <a:cs typeface="Arial Unicode MS" pitchFamily="34" charset="-128"/>
                </a:rPr>
                <a:t>C</a:t>
              </a:r>
              <a:r>
                <a:rPr lang="ca-ES" sz="1200" spc="-20" baseline="0" dirty="0">
                  <a:solidFill>
                    <a:schemeClr val="bg2">
                      <a:lumMod val="10000"/>
                    </a:schemeClr>
                  </a:solidFill>
                  <a:latin typeface="Arial Unicode MS" pitchFamily="34" charset="-128"/>
                  <a:ea typeface="Arial Unicode MS" pitchFamily="34" charset="-128"/>
                  <a:cs typeface="Arial Unicode MS" pitchFamily="34" charset="-128"/>
                </a:rPr>
                <a:t>onclusions</a:t>
              </a:r>
            </a:p>
          </p:txBody>
        </p:sp>
      </p:grpSp>
      <p:grpSp>
        <p:nvGrpSpPr>
          <p:cNvPr id="28" name="27 Grupo"/>
          <p:cNvGrpSpPr/>
          <p:nvPr userDrawn="1"/>
        </p:nvGrpSpPr>
        <p:grpSpPr>
          <a:xfrm>
            <a:off x="5967425" y="457622"/>
            <a:ext cx="907935" cy="275348"/>
            <a:chOff x="6619838" y="370756"/>
            <a:chExt cx="1101711" cy="360040"/>
          </a:xfrm>
        </p:grpSpPr>
        <p:sp>
          <p:nvSpPr>
            <p:cNvPr id="14" name="13 Recortar rectángulo de esquina sencilla"/>
            <p:cNvSpPr/>
            <p:nvPr userDrawn="1"/>
          </p:nvSpPr>
          <p:spPr>
            <a:xfrm flipH="1">
              <a:off x="6619838" y="370756"/>
              <a:ext cx="1101711" cy="360040"/>
            </a:xfrm>
            <a:prstGeom prst="snip1Rect">
              <a:avLst>
                <a:gd name="adj" fmla="val 35320"/>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Unicode MS" pitchFamily="34" charset="-128"/>
                <a:ea typeface="Arial Unicode MS" pitchFamily="34" charset="-128"/>
                <a:cs typeface="Arial Unicode MS" pitchFamily="34" charset="-128"/>
              </a:endParaRPr>
            </a:p>
          </p:txBody>
        </p:sp>
        <p:sp>
          <p:nvSpPr>
            <p:cNvPr id="15" name="14 Rectángulo">
              <a:hlinkClick r:id="rId7" action="ppaction://hlinksldjump"/>
            </p:cNvPr>
            <p:cNvSpPr/>
            <p:nvPr userDrawn="1"/>
          </p:nvSpPr>
          <p:spPr>
            <a:xfrm>
              <a:off x="6740742" y="404664"/>
              <a:ext cx="936104" cy="261578"/>
            </a:xfrm>
            <a:prstGeom prst="rect">
              <a:avLst/>
            </a:prstGeom>
          </p:spPr>
          <p:txBody>
            <a:bodyPr wrap="square">
              <a:spAutoFit/>
            </a:bodyPr>
            <a:lstStyle/>
            <a:p>
              <a:pPr marL="457200" indent="-457200" algn="ctr">
                <a:spcAft>
                  <a:spcPts val="1800"/>
                </a:spcAft>
                <a:buClr>
                  <a:schemeClr val="accent1"/>
                </a:buClr>
                <a:buSzPct val="107000"/>
                <a:defRPr/>
              </a:pPr>
              <a:r>
                <a:rPr lang="ca-ES" sz="1200" b="1" spc="-20" baseline="0" dirty="0">
                  <a:solidFill>
                    <a:schemeClr val="bg2">
                      <a:lumMod val="10000"/>
                    </a:schemeClr>
                  </a:solidFill>
                  <a:latin typeface="Arial Unicode MS" pitchFamily="34" charset="-128"/>
                  <a:ea typeface="Arial Unicode MS" pitchFamily="34" charset="-128"/>
                  <a:cs typeface="Arial Unicode MS" pitchFamily="34" charset="-128"/>
                </a:rPr>
                <a:t>M</a:t>
              </a:r>
              <a:r>
                <a:rPr lang="ca-ES" sz="1200" b="0" spc="-20" baseline="0" dirty="0">
                  <a:solidFill>
                    <a:schemeClr val="bg2">
                      <a:lumMod val="10000"/>
                    </a:schemeClr>
                  </a:solidFill>
                  <a:latin typeface="Arial Unicode MS" pitchFamily="34" charset="-128"/>
                  <a:ea typeface="Arial Unicode MS" pitchFamily="34" charset="-128"/>
                  <a:cs typeface="Arial Unicode MS" pitchFamily="34" charset="-128"/>
                </a:rPr>
                <a:t>odel</a:t>
              </a: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D175864-207B-43E4-9A24-5DE74C5F3D4F}" type="datetimeFigureOut">
              <a:rPr lang="ca-ES" smtClean="0"/>
              <a:pPr/>
              <a:t>28/7/2020</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318CB669-0AFE-47D9-848D-9A98C2019840}" type="slidenum">
              <a:rPr lang="ca-ES" smtClean="0"/>
              <a:pPr/>
              <a:t>‹Nº›</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AD175864-207B-43E4-9A24-5DE74C5F3D4F}" type="datetimeFigureOut">
              <a:rPr lang="ca-ES" smtClean="0"/>
              <a:pPr/>
              <a:t>28/7/2020</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318CB669-0AFE-47D9-848D-9A98C2019840}" type="slidenum">
              <a:rPr lang="ca-ES" smtClean="0"/>
              <a:pPr/>
              <a:t>‹Nº›</a:t>
            </a:fld>
            <a:endParaRPr lang="ca-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AD175864-207B-43E4-9A24-5DE74C5F3D4F}" type="datetimeFigureOut">
              <a:rPr lang="ca-ES" smtClean="0"/>
              <a:pPr/>
              <a:t>28/7/2020</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318CB669-0AFE-47D9-848D-9A98C2019840}" type="slidenum">
              <a:rPr lang="ca-ES" smtClean="0"/>
              <a:pPr/>
              <a:t>‹Nº›</a:t>
            </a:fld>
            <a:endParaRPr lang="ca-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ca-ES"/>
          </a:p>
        </p:txBody>
      </p:sp>
      <p:sp>
        <p:nvSpPr>
          <p:cNvPr id="4" name="3 Marcador de fecha"/>
          <p:cNvSpPr>
            <a:spLocks noGrp="1"/>
          </p:cNvSpPr>
          <p:nvPr>
            <p:ph type="dt" sz="half" idx="10"/>
          </p:nvPr>
        </p:nvSpPr>
        <p:spPr/>
        <p:txBody>
          <a:bodyPr/>
          <a:lstStyle/>
          <a:p>
            <a:fld id="{688D889B-2B0A-4F11-8770-6755A76DA738}" type="datetimeFigureOut">
              <a:rPr lang="ca-ES" smtClean="0"/>
              <a:pPr/>
              <a:t>28/7/2020</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79902919-DF68-422B-883B-67BFBA687FF9}" type="slidenum">
              <a:rPr lang="ca-ES" smtClean="0"/>
              <a:pPr/>
              <a:t>‹Nº›</a:t>
            </a:fld>
            <a:endParaRPr lang="ca-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688D889B-2B0A-4F11-8770-6755A76DA738}" type="datetimeFigureOut">
              <a:rPr lang="ca-ES" smtClean="0"/>
              <a:pPr/>
              <a:t>28/7/2020</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79902919-DF68-422B-883B-67BFBA687FF9}" type="slidenum">
              <a:rPr lang="ca-ES" smtClean="0"/>
              <a:pPr/>
              <a:t>‹Nº›</a:t>
            </a:fld>
            <a:endParaRPr lang="ca-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88D889B-2B0A-4F11-8770-6755A76DA738}" type="datetimeFigureOut">
              <a:rPr lang="ca-ES" smtClean="0"/>
              <a:pPr/>
              <a:t>28/7/2020</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79902919-DF68-422B-883B-67BFBA687FF9}" type="slidenum">
              <a:rPr lang="ca-ES" smtClean="0"/>
              <a:pPr/>
              <a:t>‹Nº›</a:t>
            </a:fld>
            <a:endParaRPr lang="ca-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4 Marcador de fecha"/>
          <p:cNvSpPr>
            <a:spLocks noGrp="1"/>
          </p:cNvSpPr>
          <p:nvPr>
            <p:ph type="dt" sz="half" idx="10"/>
          </p:nvPr>
        </p:nvSpPr>
        <p:spPr/>
        <p:txBody>
          <a:bodyPr/>
          <a:lstStyle/>
          <a:p>
            <a:fld id="{688D889B-2B0A-4F11-8770-6755A76DA738}" type="datetimeFigureOut">
              <a:rPr lang="ca-ES" smtClean="0"/>
              <a:pPr/>
              <a:t>28/7/2020</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79902919-DF68-422B-883B-67BFBA687FF9}" type="slidenum">
              <a:rPr lang="ca-ES" smtClean="0"/>
              <a:pPr/>
              <a:t>‹Nº›</a:t>
            </a:fld>
            <a:endParaRPr lang="ca-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6 Marcador de fecha"/>
          <p:cNvSpPr>
            <a:spLocks noGrp="1"/>
          </p:cNvSpPr>
          <p:nvPr>
            <p:ph type="dt" sz="half" idx="10"/>
          </p:nvPr>
        </p:nvSpPr>
        <p:spPr/>
        <p:txBody>
          <a:bodyPr/>
          <a:lstStyle/>
          <a:p>
            <a:fld id="{688D889B-2B0A-4F11-8770-6755A76DA738}" type="datetimeFigureOut">
              <a:rPr lang="ca-ES" smtClean="0"/>
              <a:pPr/>
              <a:t>28/7/2020</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79902919-DF68-422B-883B-67BFBA687FF9}" type="slidenum">
              <a:rPr lang="ca-ES" smtClean="0"/>
              <a:pPr/>
              <a:t>‹Nº›</a:t>
            </a:fld>
            <a:endParaRPr lang="ca-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fecha"/>
          <p:cNvSpPr>
            <a:spLocks noGrp="1"/>
          </p:cNvSpPr>
          <p:nvPr>
            <p:ph type="dt" sz="half" idx="10"/>
          </p:nvPr>
        </p:nvSpPr>
        <p:spPr/>
        <p:txBody>
          <a:bodyPr/>
          <a:lstStyle/>
          <a:p>
            <a:fld id="{688D889B-2B0A-4F11-8770-6755A76DA738}" type="datetimeFigureOut">
              <a:rPr lang="ca-ES" smtClean="0"/>
              <a:pPr/>
              <a:t>28/7/2020</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79902919-DF68-422B-883B-67BFBA687FF9}" type="slidenum">
              <a:rPr lang="ca-ES" smtClean="0"/>
              <a:pPr/>
              <a:t>‹Nº›</a:t>
            </a:fld>
            <a:endParaRPr lang="ca-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88D889B-2B0A-4F11-8770-6755A76DA738}" type="datetimeFigureOut">
              <a:rPr lang="ca-ES" smtClean="0"/>
              <a:pPr/>
              <a:t>28/7/2020</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79902919-DF68-422B-883B-67BFBA687FF9}" type="slidenum">
              <a:rPr lang="ca-ES" smtClean="0"/>
              <a:pPr/>
              <a:t>‹Nº›</a:t>
            </a:fld>
            <a:endParaRPr lang="ca-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ndo 2">
    <p:spTree>
      <p:nvGrpSpPr>
        <p:cNvPr id="1" name=""/>
        <p:cNvGrpSpPr/>
        <p:nvPr/>
      </p:nvGrpSpPr>
      <p:grpSpPr>
        <a:xfrm>
          <a:off x="0" y="0"/>
          <a:ext cx="0" cy="0"/>
          <a:chOff x="0" y="0"/>
          <a:chExt cx="0" cy="0"/>
        </a:xfrm>
      </p:grpSpPr>
      <p:sp>
        <p:nvSpPr>
          <p:cNvPr id="11" name="Rectangle 7"/>
          <p:cNvSpPr>
            <a:spLocks noChangeArrowheads="1"/>
          </p:cNvSpPr>
          <p:nvPr userDrawn="1"/>
        </p:nvSpPr>
        <p:spPr bwMode="auto">
          <a:xfrm>
            <a:off x="0" y="0"/>
            <a:ext cx="9144000" cy="762000"/>
          </a:xfrm>
          <a:prstGeom prst="rect">
            <a:avLst/>
          </a:prstGeom>
          <a:solidFill>
            <a:schemeClr val="bg1">
              <a:lumMod val="95000"/>
            </a:schemeClr>
          </a:solidFill>
          <a:ln w="9525">
            <a:noFill/>
            <a:miter lim="800000"/>
            <a:headEnd/>
            <a:tailEnd/>
          </a:ln>
          <a:effectLst/>
        </p:spPr>
        <p:txBody>
          <a:bodyPr anchor="ctr"/>
          <a:lstStyle/>
          <a:p>
            <a:endParaRPr lang="ca-ES">
              <a:ln>
                <a:noFill/>
              </a:ln>
            </a:endParaRPr>
          </a:p>
        </p:txBody>
      </p:sp>
      <p:sp>
        <p:nvSpPr>
          <p:cNvPr id="10" name="9 Rectángulo"/>
          <p:cNvSpPr/>
          <p:nvPr userDrawn="1"/>
        </p:nvSpPr>
        <p:spPr>
          <a:xfrm>
            <a:off x="-3306588" y="404664"/>
            <a:ext cx="5940943" cy="400110"/>
          </a:xfrm>
          <a:prstGeom prst="rect">
            <a:avLst/>
          </a:prstGeom>
        </p:spPr>
        <p:txBody>
          <a:bodyPr wrap="square">
            <a:spAutoFit/>
          </a:bodyPr>
          <a:lstStyle/>
          <a:p>
            <a:pPr algn="r"/>
            <a:r>
              <a:rPr lang="ca-ES" sz="1800" spc="-40" noProof="1">
                <a:solidFill>
                  <a:srgbClr val="C00000"/>
                </a:solidFill>
                <a:latin typeface="Segoe Script" pitchFamily="34" charset="0"/>
              </a:rPr>
              <a:t>Concentrat </a:t>
            </a:r>
            <a:r>
              <a:rPr lang="ca-ES" sz="2000" b="1" spc="-40" noProof="1">
                <a:solidFill>
                  <a:srgbClr val="C00000"/>
                </a:solidFill>
                <a:latin typeface="Segoe Script" pitchFamily="34" charset="0"/>
              </a:rPr>
              <a:t>Cremós</a:t>
            </a:r>
            <a:endParaRPr lang="ca-ES" sz="2000" spc="-40" dirty="0">
              <a:solidFill>
                <a:srgbClr val="C00000"/>
              </a:solidFill>
              <a:latin typeface="Segoe Script" pitchFamily="34" charset="0"/>
            </a:endParaRPr>
          </a:p>
        </p:txBody>
      </p:sp>
      <p:sp>
        <p:nvSpPr>
          <p:cNvPr id="42" name="41 Recortar rectángulo de esquina sencilla"/>
          <p:cNvSpPr/>
          <p:nvPr userDrawn="1"/>
        </p:nvSpPr>
        <p:spPr>
          <a:xfrm flipH="1">
            <a:off x="2843808" y="457622"/>
            <a:ext cx="907935" cy="275348"/>
          </a:xfrm>
          <a:prstGeom prst="snip1Rect">
            <a:avLst>
              <a:gd name="adj" fmla="val 35320"/>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Unicode MS" pitchFamily="34" charset="-128"/>
              <a:ea typeface="Arial Unicode MS" pitchFamily="34" charset="-128"/>
              <a:cs typeface="Arial Unicode MS" pitchFamily="34" charset="-128"/>
            </a:endParaRPr>
          </a:p>
        </p:txBody>
      </p:sp>
      <p:sp>
        <p:nvSpPr>
          <p:cNvPr id="43" name="42 Rectángulo">
            <a:hlinkClick r:id="rId2" action="ppaction://hlinksldjump"/>
          </p:cNvPr>
          <p:cNvSpPr/>
          <p:nvPr userDrawn="1"/>
        </p:nvSpPr>
        <p:spPr>
          <a:xfrm>
            <a:off x="2962494" y="483554"/>
            <a:ext cx="670376" cy="200047"/>
          </a:xfrm>
          <a:prstGeom prst="rect">
            <a:avLst/>
          </a:prstGeom>
        </p:spPr>
        <p:txBody>
          <a:bodyPr wrap="none">
            <a:spAutoFit/>
          </a:bodyPr>
          <a:lstStyle/>
          <a:p>
            <a:pPr marL="457200" indent="-457200">
              <a:spcAft>
                <a:spcPts val="1800"/>
              </a:spcAft>
              <a:buClr>
                <a:schemeClr val="accent1"/>
              </a:buClr>
              <a:buSzPct val="107000"/>
              <a:defRPr/>
            </a:pPr>
            <a:r>
              <a:rPr lang="ca-ES" sz="1200" b="1" dirty="0">
                <a:solidFill>
                  <a:schemeClr val="tx1"/>
                </a:solidFill>
                <a:latin typeface="Arial Unicode MS" pitchFamily="34" charset="-128"/>
                <a:ea typeface="Arial Unicode MS" pitchFamily="34" charset="-128"/>
                <a:cs typeface="Arial Unicode MS" pitchFamily="34" charset="-128"/>
              </a:rPr>
              <a:t>R</a:t>
            </a:r>
            <a:r>
              <a:rPr lang="ca-ES" sz="1200" b="0" dirty="0">
                <a:solidFill>
                  <a:schemeClr val="tx1"/>
                </a:solidFill>
                <a:latin typeface="Arial Unicode MS" pitchFamily="34" charset="-128"/>
                <a:ea typeface="Arial Unicode MS" pitchFamily="34" charset="-128"/>
                <a:cs typeface="Arial Unicode MS" pitchFamily="34" charset="-128"/>
              </a:rPr>
              <a:t>esum</a:t>
            </a:r>
          </a:p>
        </p:txBody>
      </p:sp>
      <p:grpSp>
        <p:nvGrpSpPr>
          <p:cNvPr id="44" name="43 Grupo"/>
          <p:cNvGrpSpPr/>
          <p:nvPr userDrawn="1"/>
        </p:nvGrpSpPr>
        <p:grpSpPr>
          <a:xfrm>
            <a:off x="3883133" y="457622"/>
            <a:ext cx="907935" cy="275348"/>
            <a:chOff x="4146175" y="370756"/>
            <a:chExt cx="1101711" cy="360040"/>
          </a:xfrm>
        </p:grpSpPr>
        <p:sp>
          <p:nvSpPr>
            <p:cNvPr id="45" name="44 Recortar rectángulo de esquina sencilla"/>
            <p:cNvSpPr/>
            <p:nvPr userDrawn="1"/>
          </p:nvSpPr>
          <p:spPr>
            <a:xfrm flipH="1">
              <a:off x="4146175" y="370756"/>
              <a:ext cx="1101711" cy="360040"/>
            </a:xfrm>
            <a:prstGeom prst="snip1Rect">
              <a:avLst>
                <a:gd name="adj" fmla="val 35320"/>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Unicode MS" pitchFamily="34" charset="-128"/>
                <a:ea typeface="Arial Unicode MS" pitchFamily="34" charset="-128"/>
                <a:cs typeface="Arial Unicode MS" pitchFamily="34" charset="-128"/>
              </a:endParaRPr>
            </a:p>
          </p:txBody>
        </p:sp>
        <p:sp>
          <p:nvSpPr>
            <p:cNvPr id="46" name="45 Rectángulo">
              <a:hlinkClick r:id="rId3" action="ppaction://hlinksldjump"/>
            </p:cNvPr>
            <p:cNvSpPr/>
            <p:nvPr userDrawn="1"/>
          </p:nvSpPr>
          <p:spPr>
            <a:xfrm>
              <a:off x="4259585" y="404664"/>
              <a:ext cx="875695" cy="261578"/>
            </a:xfrm>
            <a:prstGeom prst="rect">
              <a:avLst/>
            </a:prstGeom>
          </p:spPr>
          <p:txBody>
            <a:bodyPr wrap="none">
              <a:spAutoFit/>
            </a:bodyPr>
            <a:lstStyle/>
            <a:p>
              <a:pPr marL="457200" indent="-457200">
                <a:spcAft>
                  <a:spcPts val="1800"/>
                </a:spcAft>
                <a:buClr>
                  <a:schemeClr val="accent1"/>
                </a:buClr>
                <a:buSzPct val="107000"/>
                <a:defRPr/>
              </a:pPr>
              <a:r>
                <a:rPr lang="ca-ES" sz="1200" b="1" dirty="0">
                  <a:solidFill>
                    <a:schemeClr val="bg2">
                      <a:lumMod val="10000"/>
                    </a:schemeClr>
                  </a:solidFill>
                  <a:latin typeface="Arial Unicode MS" pitchFamily="34" charset="-128"/>
                  <a:ea typeface="Arial Unicode MS" pitchFamily="34" charset="-128"/>
                  <a:cs typeface="Arial Unicode MS" pitchFamily="34" charset="-128"/>
                </a:rPr>
                <a:t>C</a:t>
              </a:r>
              <a:r>
                <a:rPr lang="ca-ES" sz="1200" dirty="0">
                  <a:solidFill>
                    <a:schemeClr val="bg2">
                      <a:lumMod val="10000"/>
                    </a:schemeClr>
                  </a:solidFill>
                  <a:latin typeface="Arial Unicode MS" pitchFamily="34" charset="-128"/>
                  <a:ea typeface="Arial Unicode MS" pitchFamily="34" charset="-128"/>
                  <a:cs typeface="Arial Unicode MS" pitchFamily="34" charset="-128"/>
                </a:rPr>
                <a:t>remós</a:t>
              </a:r>
            </a:p>
          </p:txBody>
        </p:sp>
      </p:grpSp>
      <p:grpSp>
        <p:nvGrpSpPr>
          <p:cNvPr id="47" name="46 Grupo"/>
          <p:cNvGrpSpPr/>
          <p:nvPr userDrawn="1"/>
        </p:nvGrpSpPr>
        <p:grpSpPr>
          <a:xfrm>
            <a:off x="4912275" y="457622"/>
            <a:ext cx="1008827" cy="275348"/>
            <a:chOff x="5377805" y="370756"/>
            <a:chExt cx="1224136" cy="360040"/>
          </a:xfrm>
        </p:grpSpPr>
        <p:sp>
          <p:nvSpPr>
            <p:cNvPr id="48" name="47 Recortar rectángulo de esquina sencilla"/>
            <p:cNvSpPr/>
            <p:nvPr userDrawn="1"/>
          </p:nvSpPr>
          <p:spPr>
            <a:xfrm flipH="1">
              <a:off x="5400917" y="370756"/>
              <a:ext cx="1101711" cy="360040"/>
            </a:xfrm>
            <a:prstGeom prst="snip1Rect">
              <a:avLst>
                <a:gd name="adj" fmla="val 35320"/>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Unicode MS" pitchFamily="34" charset="-128"/>
                <a:ea typeface="Arial Unicode MS" pitchFamily="34" charset="-128"/>
                <a:cs typeface="Arial Unicode MS" pitchFamily="34" charset="-128"/>
              </a:endParaRPr>
            </a:p>
          </p:txBody>
        </p:sp>
        <p:sp>
          <p:nvSpPr>
            <p:cNvPr id="49" name="48 Rectángulo">
              <a:hlinkClick r:id="rId4" action="ppaction://hlinksldjump"/>
            </p:cNvPr>
            <p:cNvSpPr/>
            <p:nvPr userDrawn="1"/>
          </p:nvSpPr>
          <p:spPr>
            <a:xfrm>
              <a:off x="5377805" y="404664"/>
              <a:ext cx="1224136" cy="261578"/>
            </a:xfrm>
            <a:prstGeom prst="rect">
              <a:avLst/>
            </a:prstGeom>
          </p:spPr>
          <p:txBody>
            <a:bodyPr wrap="square">
              <a:spAutoFit/>
            </a:bodyPr>
            <a:lstStyle/>
            <a:p>
              <a:pPr marL="457200" indent="-457200">
                <a:spcAft>
                  <a:spcPts val="1800"/>
                </a:spcAft>
                <a:buClr>
                  <a:schemeClr val="accent1"/>
                </a:buClr>
                <a:buSzPct val="107000"/>
                <a:defRPr/>
              </a:pPr>
              <a:r>
                <a:rPr lang="ca-ES" sz="1200" b="1" spc="-20" baseline="0" dirty="0">
                  <a:solidFill>
                    <a:schemeClr val="bg2">
                      <a:lumMod val="10000"/>
                    </a:schemeClr>
                  </a:solidFill>
                  <a:latin typeface="Arial Unicode MS" pitchFamily="34" charset="-128"/>
                  <a:ea typeface="Arial Unicode MS" pitchFamily="34" charset="-128"/>
                  <a:cs typeface="Arial Unicode MS" pitchFamily="34" charset="-128"/>
                </a:rPr>
                <a:t>O</a:t>
              </a:r>
              <a:r>
                <a:rPr lang="ca-ES" sz="1200" spc="-20" baseline="0" dirty="0">
                  <a:solidFill>
                    <a:schemeClr val="bg2">
                      <a:lumMod val="10000"/>
                    </a:schemeClr>
                  </a:solidFill>
                  <a:latin typeface="Arial Unicode MS" pitchFamily="34" charset="-128"/>
                  <a:ea typeface="Arial Unicode MS" pitchFamily="34" charset="-128"/>
                  <a:cs typeface="Arial Unicode MS" pitchFamily="34" charset="-128"/>
                </a:rPr>
                <a:t>portunitat</a:t>
              </a:r>
            </a:p>
          </p:txBody>
        </p:sp>
      </p:grpSp>
      <p:grpSp>
        <p:nvGrpSpPr>
          <p:cNvPr id="50" name="49 Grupo"/>
          <p:cNvGrpSpPr/>
          <p:nvPr userDrawn="1"/>
        </p:nvGrpSpPr>
        <p:grpSpPr>
          <a:xfrm>
            <a:off x="7016275" y="457622"/>
            <a:ext cx="907935" cy="275348"/>
            <a:chOff x="7820862" y="370756"/>
            <a:chExt cx="1101711" cy="360040"/>
          </a:xfrm>
        </p:grpSpPr>
        <p:sp>
          <p:nvSpPr>
            <p:cNvPr id="51" name="50 Recortar rectángulo de esquina sencilla"/>
            <p:cNvSpPr/>
            <p:nvPr userDrawn="1"/>
          </p:nvSpPr>
          <p:spPr>
            <a:xfrm flipH="1">
              <a:off x="7820862" y="370756"/>
              <a:ext cx="1101711" cy="360040"/>
            </a:xfrm>
            <a:prstGeom prst="snip1Rect">
              <a:avLst>
                <a:gd name="adj" fmla="val 35320"/>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Unicode MS" pitchFamily="34" charset="-128"/>
                <a:ea typeface="Arial Unicode MS" pitchFamily="34" charset="-128"/>
                <a:cs typeface="Arial Unicode MS" pitchFamily="34" charset="-128"/>
              </a:endParaRPr>
            </a:p>
          </p:txBody>
        </p:sp>
        <p:sp>
          <p:nvSpPr>
            <p:cNvPr id="52" name="51 Rectángulo">
              <a:hlinkClick r:id="rId5" action="ppaction://hlinksldjump"/>
            </p:cNvPr>
            <p:cNvSpPr/>
            <p:nvPr userDrawn="1"/>
          </p:nvSpPr>
          <p:spPr>
            <a:xfrm>
              <a:off x="7944697" y="404664"/>
              <a:ext cx="906817" cy="261578"/>
            </a:xfrm>
            <a:prstGeom prst="rect">
              <a:avLst/>
            </a:prstGeom>
          </p:spPr>
          <p:txBody>
            <a:bodyPr wrap="none">
              <a:spAutoFit/>
            </a:bodyPr>
            <a:lstStyle/>
            <a:p>
              <a:pPr marL="457200" indent="-457200">
                <a:spcAft>
                  <a:spcPts val="1800"/>
                </a:spcAft>
                <a:buClr>
                  <a:schemeClr val="accent1"/>
                </a:buClr>
                <a:buSzPct val="107000"/>
                <a:defRPr/>
              </a:pPr>
              <a:r>
                <a:rPr lang="ca-ES" sz="1200" b="1" dirty="0">
                  <a:solidFill>
                    <a:schemeClr val="bg2">
                      <a:lumMod val="10000"/>
                    </a:schemeClr>
                  </a:solidFill>
                  <a:latin typeface="Arial Unicode MS" pitchFamily="34" charset="-128"/>
                  <a:ea typeface="Arial Unicode MS" pitchFamily="34" charset="-128"/>
                  <a:cs typeface="Arial Unicode MS" pitchFamily="34" charset="-128"/>
                </a:rPr>
                <a:t>O</a:t>
              </a:r>
              <a:r>
                <a:rPr lang="ca-ES" sz="1200" dirty="0">
                  <a:solidFill>
                    <a:schemeClr val="bg2">
                      <a:lumMod val="10000"/>
                    </a:schemeClr>
                  </a:solidFill>
                  <a:latin typeface="Arial Unicode MS" pitchFamily="34" charset="-128"/>
                  <a:ea typeface="Arial Unicode MS" pitchFamily="34" charset="-128"/>
                  <a:cs typeface="Arial Unicode MS" pitchFamily="34" charset="-128"/>
                </a:rPr>
                <a:t>bjectiu</a:t>
              </a:r>
            </a:p>
          </p:txBody>
        </p:sp>
      </p:grpSp>
      <p:grpSp>
        <p:nvGrpSpPr>
          <p:cNvPr id="53" name="52 Grupo"/>
          <p:cNvGrpSpPr/>
          <p:nvPr userDrawn="1"/>
        </p:nvGrpSpPr>
        <p:grpSpPr>
          <a:xfrm>
            <a:off x="8027431" y="457622"/>
            <a:ext cx="990015" cy="275348"/>
            <a:chOff x="9030624" y="370756"/>
            <a:chExt cx="1201309" cy="360040"/>
          </a:xfrm>
        </p:grpSpPr>
        <p:sp>
          <p:nvSpPr>
            <p:cNvPr id="54" name="53 Recortar rectángulo de esquina sencilla"/>
            <p:cNvSpPr/>
            <p:nvPr userDrawn="1"/>
          </p:nvSpPr>
          <p:spPr>
            <a:xfrm flipH="1">
              <a:off x="9075605" y="370756"/>
              <a:ext cx="1101711" cy="360040"/>
            </a:xfrm>
            <a:prstGeom prst="snip1Rect">
              <a:avLst>
                <a:gd name="adj" fmla="val 35320"/>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Unicode MS" pitchFamily="34" charset="-128"/>
                <a:ea typeface="Arial Unicode MS" pitchFamily="34" charset="-128"/>
                <a:cs typeface="Arial Unicode MS" pitchFamily="34" charset="-128"/>
              </a:endParaRPr>
            </a:p>
          </p:txBody>
        </p:sp>
        <p:sp>
          <p:nvSpPr>
            <p:cNvPr id="55" name="54 Rectángulo">
              <a:hlinkClick r:id="rId6" action="ppaction://hlinksldjump"/>
            </p:cNvPr>
            <p:cNvSpPr/>
            <p:nvPr userDrawn="1"/>
          </p:nvSpPr>
          <p:spPr>
            <a:xfrm>
              <a:off x="9030624" y="404664"/>
              <a:ext cx="1201309" cy="261578"/>
            </a:xfrm>
            <a:prstGeom prst="rect">
              <a:avLst/>
            </a:prstGeom>
          </p:spPr>
          <p:txBody>
            <a:bodyPr wrap="none">
              <a:spAutoFit/>
            </a:bodyPr>
            <a:lstStyle/>
            <a:p>
              <a:pPr marL="457200" indent="-457200">
                <a:spcAft>
                  <a:spcPts val="1800"/>
                </a:spcAft>
                <a:buClr>
                  <a:schemeClr val="accent1"/>
                </a:buClr>
                <a:buSzPct val="107000"/>
                <a:defRPr/>
              </a:pPr>
              <a:r>
                <a:rPr lang="ca-ES" sz="1200" b="1" spc="-20" baseline="0" dirty="0">
                  <a:solidFill>
                    <a:schemeClr val="bg2">
                      <a:lumMod val="10000"/>
                    </a:schemeClr>
                  </a:solidFill>
                  <a:latin typeface="Arial Unicode MS" pitchFamily="34" charset="-128"/>
                  <a:ea typeface="Arial Unicode MS" pitchFamily="34" charset="-128"/>
                  <a:cs typeface="Arial Unicode MS" pitchFamily="34" charset="-128"/>
                </a:rPr>
                <a:t>C</a:t>
              </a:r>
              <a:r>
                <a:rPr lang="ca-ES" sz="1200" spc="-20" baseline="0" dirty="0">
                  <a:solidFill>
                    <a:schemeClr val="bg2">
                      <a:lumMod val="10000"/>
                    </a:schemeClr>
                  </a:solidFill>
                  <a:latin typeface="Arial Unicode MS" pitchFamily="34" charset="-128"/>
                  <a:ea typeface="Arial Unicode MS" pitchFamily="34" charset="-128"/>
                  <a:cs typeface="Arial Unicode MS" pitchFamily="34" charset="-128"/>
                </a:rPr>
                <a:t>onclusions</a:t>
              </a:r>
            </a:p>
          </p:txBody>
        </p:sp>
      </p:grpSp>
      <p:grpSp>
        <p:nvGrpSpPr>
          <p:cNvPr id="56" name="55 Grupo"/>
          <p:cNvGrpSpPr/>
          <p:nvPr userDrawn="1"/>
        </p:nvGrpSpPr>
        <p:grpSpPr>
          <a:xfrm>
            <a:off x="5967425" y="457622"/>
            <a:ext cx="907935" cy="275348"/>
            <a:chOff x="6619838" y="370756"/>
            <a:chExt cx="1101711" cy="360040"/>
          </a:xfrm>
        </p:grpSpPr>
        <p:sp>
          <p:nvSpPr>
            <p:cNvPr id="57" name="56 Recortar rectángulo de esquina sencilla"/>
            <p:cNvSpPr/>
            <p:nvPr userDrawn="1"/>
          </p:nvSpPr>
          <p:spPr>
            <a:xfrm flipH="1">
              <a:off x="6619838" y="370756"/>
              <a:ext cx="1101711" cy="360040"/>
            </a:xfrm>
            <a:prstGeom prst="snip1Rect">
              <a:avLst>
                <a:gd name="adj" fmla="val 35320"/>
              </a:avLst>
            </a:prstGeom>
            <a:solidFill>
              <a:schemeClr val="bg1">
                <a:lumMod val="85000"/>
              </a:schemeClr>
            </a:solidFill>
            <a:ln w="571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Unicode MS" pitchFamily="34" charset="-128"/>
                <a:ea typeface="Arial Unicode MS" pitchFamily="34" charset="-128"/>
                <a:cs typeface="Arial Unicode MS" pitchFamily="34" charset="-128"/>
              </a:endParaRPr>
            </a:p>
          </p:txBody>
        </p:sp>
        <p:sp>
          <p:nvSpPr>
            <p:cNvPr id="58" name="57 Rectángulo">
              <a:hlinkClick r:id="rId7" action="ppaction://hlinksldjump"/>
            </p:cNvPr>
            <p:cNvSpPr/>
            <p:nvPr userDrawn="1"/>
          </p:nvSpPr>
          <p:spPr>
            <a:xfrm>
              <a:off x="6740742" y="404664"/>
              <a:ext cx="936104" cy="261578"/>
            </a:xfrm>
            <a:prstGeom prst="rect">
              <a:avLst/>
            </a:prstGeom>
          </p:spPr>
          <p:txBody>
            <a:bodyPr wrap="square">
              <a:spAutoFit/>
            </a:bodyPr>
            <a:lstStyle/>
            <a:p>
              <a:pPr marL="457200" indent="-457200" algn="ctr">
                <a:spcAft>
                  <a:spcPts val="1800"/>
                </a:spcAft>
                <a:buClr>
                  <a:schemeClr val="accent1"/>
                </a:buClr>
                <a:buSzPct val="107000"/>
                <a:defRPr/>
              </a:pPr>
              <a:r>
                <a:rPr lang="ca-ES" sz="1200" b="1" spc="-20" baseline="0" dirty="0">
                  <a:solidFill>
                    <a:schemeClr val="bg2">
                      <a:lumMod val="10000"/>
                    </a:schemeClr>
                  </a:solidFill>
                  <a:latin typeface="Arial Unicode MS" pitchFamily="34" charset="-128"/>
                  <a:ea typeface="Arial Unicode MS" pitchFamily="34" charset="-128"/>
                  <a:cs typeface="Arial Unicode MS" pitchFamily="34" charset="-128"/>
                </a:rPr>
                <a:t>M</a:t>
              </a:r>
              <a:r>
                <a:rPr lang="ca-ES" sz="1200" b="0" spc="-20" baseline="0" dirty="0">
                  <a:solidFill>
                    <a:schemeClr val="bg2">
                      <a:lumMod val="10000"/>
                    </a:schemeClr>
                  </a:solidFill>
                  <a:latin typeface="Arial Unicode MS" pitchFamily="34" charset="-128"/>
                  <a:ea typeface="Arial Unicode MS" pitchFamily="34" charset="-128"/>
                  <a:cs typeface="Arial Unicode MS" pitchFamily="34" charset="-128"/>
                </a:rPr>
                <a:t>odel</a:t>
              </a: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88D889B-2B0A-4F11-8770-6755A76DA738}" type="datetimeFigureOut">
              <a:rPr lang="ca-ES" smtClean="0"/>
              <a:pPr/>
              <a:t>28/7/2020</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79902919-DF68-422B-883B-67BFBA687FF9}" type="slidenum">
              <a:rPr lang="ca-ES" smtClean="0"/>
              <a:pPr/>
              <a:t>‹Nº›</a:t>
            </a:fld>
            <a:endParaRPr lang="ca-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88D889B-2B0A-4F11-8770-6755A76DA738}" type="datetimeFigureOut">
              <a:rPr lang="ca-ES" smtClean="0"/>
              <a:pPr/>
              <a:t>28/7/2020</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79902919-DF68-422B-883B-67BFBA687FF9}" type="slidenum">
              <a:rPr lang="ca-ES" smtClean="0"/>
              <a:pPr/>
              <a:t>‹Nº›</a:t>
            </a:fld>
            <a:endParaRPr lang="ca-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688D889B-2B0A-4F11-8770-6755A76DA738}" type="datetimeFigureOut">
              <a:rPr lang="ca-ES" smtClean="0"/>
              <a:pPr/>
              <a:t>28/7/2020</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79902919-DF68-422B-883B-67BFBA687FF9}" type="slidenum">
              <a:rPr lang="ca-ES" smtClean="0"/>
              <a:pPr/>
              <a:t>‹Nº›</a:t>
            </a:fld>
            <a:endParaRPr lang="ca-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10"/>
          </p:nvPr>
        </p:nvSpPr>
        <p:spPr/>
        <p:txBody>
          <a:bodyPr/>
          <a:lstStyle/>
          <a:p>
            <a:fld id="{688D889B-2B0A-4F11-8770-6755A76DA738}" type="datetimeFigureOut">
              <a:rPr lang="ca-ES" smtClean="0"/>
              <a:pPr/>
              <a:t>28/7/2020</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79902919-DF68-422B-883B-67BFBA687FF9}" type="slidenum">
              <a:rPr lang="ca-ES" smtClean="0"/>
              <a:pPr/>
              <a:t>‹Nº›</a:t>
            </a:fld>
            <a:endParaRPr lang="ca-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ca-ES" dirty="0"/>
          </a:p>
        </p:txBody>
      </p:sp>
      <p:sp>
        <p:nvSpPr>
          <p:cNvPr id="4" name="3 Marcador de fecha"/>
          <p:cNvSpPr>
            <a:spLocks noGrp="1"/>
          </p:cNvSpPr>
          <p:nvPr>
            <p:ph type="dt" sz="half" idx="10"/>
          </p:nvPr>
        </p:nvSpPr>
        <p:spPr/>
        <p:txBody>
          <a:bodyPr/>
          <a:lstStyle/>
          <a:p>
            <a:fld id="{AD175864-207B-43E4-9A24-5DE74C5F3D4F}" type="datetimeFigureOut">
              <a:rPr lang="ca-ES" smtClean="0"/>
              <a:pPr/>
              <a:t>28/7/2020</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318CB669-0AFE-47D9-848D-9A98C2019840}" type="slidenum">
              <a:rPr lang="ca-ES" smtClean="0"/>
              <a:pPr/>
              <a:t>‹Nº›</a:t>
            </a:fld>
            <a:endParaRPr lang="ca-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D175864-207B-43E4-9A24-5DE74C5F3D4F}" type="datetimeFigureOut">
              <a:rPr lang="ca-ES" smtClean="0"/>
              <a:pPr/>
              <a:t>28/7/2020</a:t>
            </a:fld>
            <a:endParaRPr lang="ca-ES"/>
          </a:p>
        </p:txBody>
      </p:sp>
      <p:sp>
        <p:nvSpPr>
          <p:cNvPr id="5" name="4 Marcador de pie de página"/>
          <p:cNvSpPr>
            <a:spLocks noGrp="1"/>
          </p:cNvSpPr>
          <p:nvPr>
            <p:ph type="ftr" sz="quarter" idx="11"/>
          </p:nvPr>
        </p:nvSpPr>
        <p:spPr/>
        <p:txBody>
          <a:bodyPr/>
          <a:lstStyle/>
          <a:p>
            <a:endParaRPr lang="ca-ES"/>
          </a:p>
        </p:txBody>
      </p:sp>
      <p:sp>
        <p:nvSpPr>
          <p:cNvPr id="6" name="5 Marcador de número de diapositiva"/>
          <p:cNvSpPr>
            <a:spLocks noGrp="1"/>
          </p:cNvSpPr>
          <p:nvPr>
            <p:ph type="sldNum" sz="quarter" idx="12"/>
          </p:nvPr>
        </p:nvSpPr>
        <p:spPr/>
        <p:txBody>
          <a:bodyPr/>
          <a:lstStyle/>
          <a:p>
            <a:fld id="{318CB669-0AFE-47D9-848D-9A98C2019840}" type="slidenum">
              <a:rPr lang="ca-ES" smtClean="0"/>
              <a:pPr/>
              <a:t>‹Nº›</a:t>
            </a:fld>
            <a:endParaRPr lang="ca-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4 Marcador de fecha"/>
          <p:cNvSpPr>
            <a:spLocks noGrp="1"/>
          </p:cNvSpPr>
          <p:nvPr>
            <p:ph type="dt" sz="half" idx="10"/>
          </p:nvPr>
        </p:nvSpPr>
        <p:spPr/>
        <p:txBody>
          <a:bodyPr/>
          <a:lstStyle/>
          <a:p>
            <a:fld id="{AD175864-207B-43E4-9A24-5DE74C5F3D4F}" type="datetimeFigureOut">
              <a:rPr lang="ca-ES" smtClean="0"/>
              <a:pPr/>
              <a:t>28/7/2020</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318CB669-0AFE-47D9-848D-9A98C2019840}" type="slidenum">
              <a:rPr lang="ca-ES" smtClean="0"/>
              <a:pPr/>
              <a:t>‹Nº›</a:t>
            </a:fld>
            <a:endParaRPr lang="ca-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6 Marcador de fecha"/>
          <p:cNvSpPr>
            <a:spLocks noGrp="1"/>
          </p:cNvSpPr>
          <p:nvPr>
            <p:ph type="dt" sz="half" idx="10"/>
          </p:nvPr>
        </p:nvSpPr>
        <p:spPr/>
        <p:txBody>
          <a:bodyPr/>
          <a:lstStyle/>
          <a:p>
            <a:fld id="{AD175864-207B-43E4-9A24-5DE74C5F3D4F}" type="datetimeFigureOut">
              <a:rPr lang="ca-ES" smtClean="0"/>
              <a:pPr/>
              <a:t>28/7/2020</a:t>
            </a:fld>
            <a:endParaRPr lang="ca-ES"/>
          </a:p>
        </p:txBody>
      </p:sp>
      <p:sp>
        <p:nvSpPr>
          <p:cNvPr id="8" name="7 Marcador de pie de página"/>
          <p:cNvSpPr>
            <a:spLocks noGrp="1"/>
          </p:cNvSpPr>
          <p:nvPr>
            <p:ph type="ftr" sz="quarter" idx="11"/>
          </p:nvPr>
        </p:nvSpPr>
        <p:spPr/>
        <p:txBody>
          <a:bodyPr/>
          <a:lstStyle/>
          <a:p>
            <a:endParaRPr lang="ca-ES"/>
          </a:p>
        </p:txBody>
      </p:sp>
      <p:sp>
        <p:nvSpPr>
          <p:cNvPr id="9" name="8 Marcador de número de diapositiva"/>
          <p:cNvSpPr>
            <a:spLocks noGrp="1"/>
          </p:cNvSpPr>
          <p:nvPr>
            <p:ph type="sldNum" sz="quarter" idx="12"/>
          </p:nvPr>
        </p:nvSpPr>
        <p:spPr/>
        <p:txBody>
          <a:bodyPr/>
          <a:lstStyle/>
          <a:p>
            <a:fld id="{318CB669-0AFE-47D9-848D-9A98C2019840}" type="slidenum">
              <a:rPr lang="ca-ES" smtClean="0"/>
              <a:pPr/>
              <a:t>‹Nº›</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ca-ES"/>
          </a:p>
        </p:txBody>
      </p:sp>
      <p:sp>
        <p:nvSpPr>
          <p:cNvPr id="3" name="2 Marcador de fecha"/>
          <p:cNvSpPr>
            <a:spLocks noGrp="1"/>
          </p:cNvSpPr>
          <p:nvPr>
            <p:ph type="dt" sz="half" idx="10"/>
          </p:nvPr>
        </p:nvSpPr>
        <p:spPr/>
        <p:txBody>
          <a:bodyPr/>
          <a:lstStyle/>
          <a:p>
            <a:fld id="{AD175864-207B-43E4-9A24-5DE74C5F3D4F}" type="datetimeFigureOut">
              <a:rPr lang="ca-ES" smtClean="0"/>
              <a:pPr/>
              <a:t>28/7/2020</a:t>
            </a:fld>
            <a:endParaRPr lang="ca-ES"/>
          </a:p>
        </p:txBody>
      </p:sp>
      <p:sp>
        <p:nvSpPr>
          <p:cNvPr id="4" name="3 Marcador de pie de página"/>
          <p:cNvSpPr>
            <a:spLocks noGrp="1"/>
          </p:cNvSpPr>
          <p:nvPr>
            <p:ph type="ftr" sz="quarter" idx="11"/>
          </p:nvPr>
        </p:nvSpPr>
        <p:spPr/>
        <p:txBody>
          <a:bodyPr/>
          <a:lstStyle/>
          <a:p>
            <a:endParaRPr lang="ca-ES"/>
          </a:p>
        </p:txBody>
      </p:sp>
      <p:sp>
        <p:nvSpPr>
          <p:cNvPr id="5" name="4 Marcador de número de diapositiva"/>
          <p:cNvSpPr>
            <a:spLocks noGrp="1"/>
          </p:cNvSpPr>
          <p:nvPr>
            <p:ph type="sldNum" sz="quarter" idx="12"/>
          </p:nvPr>
        </p:nvSpPr>
        <p:spPr/>
        <p:txBody>
          <a:bodyPr/>
          <a:lstStyle/>
          <a:p>
            <a:fld id="{318CB669-0AFE-47D9-848D-9A98C2019840}" type="slidenum">
              <a:rPr lang="ca-ES" smtClean="0"/>
              <a:pPr/>
              <a:t>‹Nº›</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D175864-207B-43E4-9A24-5DE74C5F3D4F}" type="datetimeFigureOut">
              <a:rPr lang="ca-ES" smtClean="0"/>
              <a:pPr/>
              <a:t>28/7/2020</a:t>
            </a:fld>
            <a:endParaRPr lang="ca-ES"/>
          </a:p>
        </p:txBody>
      </p:sp>
      <p:sp>
        <p:nvSpPr>
          <p:cNvPr id="3" name="2 Marcador de pie de página"/>
          <p:cNvSpPr>
            <a:spLocks noGrp="1"/>
          </p:cNvSpPr>
          <p:nvPr>
            <p:ph type="ftr" sz="quarter" idx="11"/>
          </p:nvPr>
        </p:nvSpPr>
        <p:spPr/>
        <p:txBody>
          <a:bodyPr/>
          <a:lstStyle/>
          <a:p>
            <a:endParaRPr lang="ca-ES"/>
          </a:p>
        </p:txBody>
      </p:sp>
      <p:sp>
        <p:nvSpPr>
          <p:cNvPr id="4" name="3 Marcador de número de diapositiva"/>
          <p:cNvSpPr>
            <a:spLocks noGrp="1"/>
          </p:cNvSpPr>
          <p:nvPr>
            <p:ph type="sldNum" sz="quarter" idx="12"/>
          </p:nvPr>
        </p:nvSpPr>
        <p:spPr/>
        <p:txBody>
          <a:bodyPr/>
          <a:lstStyle/>
          <a:p>
            <a:fld id="{318CB669-0AFE-47D9-848D-9A98C2019840}" type="slidenum">
              <a:rPr lang="ca-ES" smtClean="0"/>
              <a:pPr/>
              <a:t>‹Nº›</a:t>
            </a:fld>
            <a:endParaRPr lang="ca-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D175864-207B-43E4-9A24-5DE74C5F3D4F}" type="datetimeFigureOut">
              <a:rPr lang="ca-ES" smtClean="0"/>
              <a:pPr/>
              <a:t>28/7/2020</a:t>
            </a:fld>
            <a:endParaRPr lang="ca-ES"/>
          </a:p>
        </p:txBody>
      </p:sp>
      <p:sp>
        <p:nvSpPr>
          <p:cNvPr id="6" name="5 Marcador de pie de página"/>
          <p:cNvSpPr>
            <a:spLocks noGrp="1"/>
          </p:cNvSpPr>
          <p:nvPr>
            <p:ph type="ftr" sz="quarter" idx="11"/>
          </p:nvPr>
        </p:nvSpPr>
        <p:spPr/>
        <p:txBody>
          <a:bodyPr/>
          <a:lstStyle/>
          <a:p>
            <a:endParaRPr lang="ca-ES"/>
          </a:p>
        </p:txBody>
      </p:sp>
      <p:sp>
        <p:nvSpPr>
          <p:cNvPr id="7" name="6 Marcador de número de diapositiva"/>
          <p:cNvSpPr>
            <a:spLocks noGrp="1"/>
          </p:cNvSpPr>
          <p:nvPr>
            <p:ph type="sldNum" sz="quarter" idx="12"/>
          </p:nvPr>
        </p:nvSpPr>
        <p:spPr/>
        <p:txBody>
          <a:bodyPr/>
          <a:lstStyle/>
          <a:p>
            <a:fld id="{318CB669-0AFE-47D9-848D-9A98C2019840}" type="slidenum">
              <a:rPr lang="ca-ES" smtClean="0"/>
              <a:pPr/>
              <a:t>‹Nº›</a:t>
            </a:fld>
            <a:endParaRPr lang="ca-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75864-207B-43E4-9A24-5DE74C5F3D4F}" type="datetimeFigureOut">
              <a:rPr lang="ca-ES" smtClean="0"/>
              <a:pPr/>
              <a:t>28/7/2020</a:t>
            </a:fld>
            <a:endParaRPr lang="ca-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CB669-0AFE-47D9-848D-9A98C2019840}" type="slidenum">
              <a:rPr lang="ca-ES" smtClean="0"/>
              <a:pPr/>
              <a:t>‹Nº›</a:t>
            </a:fld>
            <a:endParaRPr lang="ca-E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8D889B-2B0A-4F11-8770-6755A76DA738}" type="datetimeFigureOut">
              <a:rPr lang="ca-ES" smtClean="0"/>
              <a:pPr/>
              <a:t>28/7/2020</a:t>
            </a:fld>
            <a:endParaRPr lang="ca-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02919-DF68-422B-883B-67BFBA687FF9}" type="slidenum">
              <a:rPr lang="ca-ES" smtClean="0"/>
              <a:pPr/>
              <a:t>‹Nº›</a:t>
            </a:fld>
            <a:endParaRPr lang="ca-E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41.jpeg"/><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image" Target="../media/image45.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slide" Target="slide19.xml"/><Relationship Id="rId7"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 Id="rId9"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slide" Target="slide22.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linkedin.com/in/xavier-felipe-75b3731b" TargetMode="External"/><Relationship Id="rId5" Type="http://schemas.openxmlformats.org/officeDocument/2006/relationships/hyperlink" Target="mailto:xavier.felipe@irta.cat" TargetMode="External"/><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slide" Target="slide2.xml"/><Relationship Id="rId12"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0.jpeg"/><Relationship Id="rId5" Type="http://schemas.openxmlformats.org/officeDocument/2006/relationships/image" Target="../media/image5.jpe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7" descr="http://3.bp.blogspot.com/-A48m6_ScbO8/UIJ754UxKpI/AAAAAAAAAJU/nUe-Gn76osQ/s1600/recuit-amb-fruits-secs-i-lemon-curd.jpg"/>
          <p:cNvPicPr>
            <a:picLocks noChangeAspect="1" noChangeArrowheads="1"/>
          </p:cNvPicPr>
          <p:nvPr/>
        </p:nvPicPr>
        <p:blipFill>
          <a:blip r:embed="rId3" cstate="print"/>
          <a:srcRect/>
          <a:stretch>
            <a:fillRect/>
          </a:stretch>
        </p:blipFill>
        <p:spPr bwMode="auto">
          <a:xfrm>
            <a:off x="0" y="1557338"/>
            <a:ext cx="9144000" cy="5300662"/>
          </a:xfrm>
          <a:prstGeom prst="rect">
            <a:avLst/>
          </a:prstGeom>
          <a:noFill/>
          <a:ln w="9525">
            <a:noFill/>
            <a:miter lim="800000"/>
            <a:headEnd/>
            <a:tailEnd/>
          </a:ln>
        </p:spPr>
      </p:pic>
      <p:sp>
        <p:nvSpPr>
          <p:cNvPr id="26" name="25 Rectángulo"/>
          <p:cNvSpPr/>
          <p:nvPr/>
        </p:nvSpPr>
        <p:spPr>
          <a:xfrm>
            <a:off x="0" y="0"/>
            <a:ext cx="9144000" cy="1557338"/>
          </a:xfrm>
          <a:prstGeom prst="rect">
            <a:avLst/>
          </a:prstGeom>
          <a:solidFill>
            <a:srgbClr val="98A4A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a-ES" dirty="0"/>
          </a:p>
        </p:txBody>
      </p:sp>
      <p:sp>
        <p:nvSpPr>
          <p:cNvPr id="4103" name="AutoShape 9" descr="Image result for irta"/>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ca-ES" dirty="0"/>
          </a:p>
        </p:txBody>
      </p:sp>
      <p:sp>
        <p:nvSpPr>
          <p:cNvPr id="4104" name="AutoShape 13" descr="Image result for irta"/>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ca-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67 Rectángulo"/>
          <p:cNvSpPr/>
          <p:nvPr/>
        </p:nvSpPr>
        <p:spPr>
          <a:xfrm>
            <a:off x="6588224" y="836712"/>
            <a:ext cx="2448272" cy="59492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5" name="54 Rectángulo redondeado"/>
          <p:cNvSpPr/>
          <p:nvPr/>
        </p:nvSpPr>
        <p:spPr>
          <a:xfrm>
            <a:off x="6768752" y="5301208"/>
            <a:ext cx="2123728" cy="1368152"/>
          </a:xfrm>
          <a:prstGeom prst="roundRect">
            <a:avLst>
              <a:gd name="adj" fmla="val 3968"/>
            </a:avLst>
          </a:prstGeom>
          <a:solidFill>
            <a:schemeClr val="accent2">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ca-ES"/>
          </a:p>
        </p:txBody>
      </p:sp>
      <p:sp>
        <p:nvSpPr>
          <p:cNvPr id="29" name="28 Rectángulo"/>
          <p:cNvSpPr/>
          <p:nvPr/>
        </p:nvSpPr>
        <p:spPr>
          <a:xfrm>
            <a:off x="0" y="1959218"/>
            <a:ext cx="6372200" cy="4431983"/>
          </a:xfrm>
          <a:prstGeom prst="rect">
            <a:avLst/>
          </a:prstGeom>
        </p:spPr>
        <p:txBody>
          <a:bodyPr wrap="square">
            <a:spAutoFit/>
          </a:bodyPr>
          <a:lstStyle/>
          <a:p>
            <a:pPr marL="450850" indent="-273050" algn="just" eaLnBrk="0" hangingPunct="0">
              <a:spcBef>
                <a:spcPts val="1200"/>
              </a:spcBef>
              <a:buFont typeface="Arial" pitchFamily="34" charset="0"/>
              <a:buChar char="•"/>
              <a:defRPr/>
            </a:pPr>
            <a:r>
              <a:rPr lang="ca-ES" sz="1600" dirty="0">
                <a:latin typeface="Arial" pitchFamily="34" charset="0"/>
                <a:ea typeface="ＭＳ Ｐゴシック" pitchFamily="-106" charset="-128"/>
                <a:cs typeface="Arial" pitchFamily="34" charset="0"/>
              </a:rPr>
              <a:t>El Restaurador de l</a:t>
            </a:r>
            <a:r>
              <a:rPr lang="ca-ES" sz="1600" dirty="0">
                <a:latin typeface="Arial" pitchFamily="34" charset="0"/>
                <a:cs typeface="Arial" pitchFamily="34" charset="0"/>
              </a:rPr>
              <a:t>a </a:t>
            </a:r>
            <a:r>
              <a:rPr lang="ca-ES" sz="1600" b="1" dirty="0">
                <a:latin typeface="Arial" pitchFamily="34" charset="0"/>
                <a:cs typeface="Arial" pitchFamily="34" charset="0"/>
              </a:rPr>
              <a:t>gamma mitja </a:t>
            </a:r>
            <a:r>
              <a:rPr lang="ca-ES" sz="1600" dirty="0">
                <a:latin typeface="Arial" pitchFamily="34" charset="0"/>
                <a:cs typeface="Arial" pitchFamily="34" charset="0"/>
              </a:rPr>
              <a:t>del canal </a:t>
            </a:r>
            <a:r>
              <a:rPr lang="ca-ES" sz="1600" b="1" dirty="0">
                <a:latin typeface="Arial" pitchFamily="34" charset="0"/>
                <a:cs typeface="Arial" pitchFamily="34" charset="0"/>
              </a:rPr>
              <a:t>FOODSERVICE </a:t>
            </a:r>
            <a:r>
              <a:rPr lang="ca-ES" sz="1400" dirty="0">
                <a:latin typeface="Arial" pitchFamily="34" charset="0"/>
                <a:cs typeface="Arial" pitchFamily="34" charset="0"/>
              </a:rPr>
              <a:t>(</a:t>
            </a:r>
            <a:r>
              <a:rPr lang="ca-ES" sz="1400" i="1" dirty="0">
                <a:latin typeface="Arial" pitchFamily="34" charset="0"/>
                <a:cs typeface="Arial" pitchFamily="34" charset="0"/>
              </a:rPr>
              <a:t>a la part baixa no manipulen i a la Premium demanen productes frescos de màxima proximitat</a:t>
            </a:r>
            <a:r>
              <a:rPr lang="ca-ES" sz="1400" dirty="0">
                <a:latin typeface="Arial" pitchFamily="34" charset="0"/>
                <a:cs typeface="Arial" pitchFamily="34" charset="0"/>
              </a:rPr>
              <a:t>) </a:t>
            </a:r>
            <a:r>
              <a:rPr lang="ca-ES" sz="1600" dirty="0">
                <a:latin typeface="Arial" pitchFamily="34" charset="0"/>
                <a:ea typeface="ＭＳ Ｐゴシック" pitchFamily="-106" charset="-128"/>
                <a:cs typeface="Arial" pitchFamily="34" charset="0"/>
              </a:rPr>
              <a:t>busca amb les seves creacions </a:t>
            </a:r>
            <a:r>
              <a:rPr lang="ca-ES" sz="1600" b="1" dirty="0">
                <a:solidFill>
                  <a:srgbClr val="C00000"/>
                </a:solidFill>
                <a:latin typeface="Arial" pitchFamily="34" charset="0"/>
                <a:ea typeface="ＭＳ Ｐゴシック" pitchFamily="-106" charset="-128"/>
                <a:cs typeface="Arial" pitchFamily="34" charset="0"/>
              </a:rPr>
              <a:t>oferir quelcom diferent de valor.</a:t>
            </a:r>
            <a:endParaRPr lang="ca-ES" sz="1600" dirty="0">
              <a:latin typeface="Arial" pitchFamily="34" charset="0"/>
              <a:ea typeface="ＭＳ Ｐゴシック" pitchFamily="-106" charset="-128"/>
              <a:cs typeface="Arial" pitchFamily="34" charset="0"/>
            </a:endParaRPr>
          </a:p>
          <a:p>
            <a:pPr marL="450850" lvl="0" indent="-273050" algn="just" eaLnBrk="0" hangingPunct="0">
              <a:spcBef>
                <a:spcPts val="3000"/>
              </a:spcBef>
              <a:buFont typeface="Arial" pitchFamily="34" charset="0"/>
              <a:buChar char="•"/>
              <a:defRPr/>
            </a:pPr>
            <a:r>
              <a:rPr lang="ca-ES" sz="1600" dirty="0">
                <a:latin typeface="Arial" pitchFamily="34" charset="0"/>
                <a:cs typeface="Arial" pitchFamily="34" charset="0"/>
              </a:rPr>
              <a:t>El </a:t>
            </a:r>
            <a:r>
              <a:rPr lang="ca-ES" sz="1600" dirty="0">
                <a:latin typeface="Segoe Script" pitchFamily="34" charset="0"/>
                <a:ea typeface="ＭＳ Ｐゴシック" pitchFamily="-106" charset="-128"/>
                <a:cs typeface="Arial" pitchFamily="34" charset="0"/>
              </a:rPr>
              <a:t>Concentrat de </a:t>
            </a:r>
            <a:r>
              <a:rPr lang="ca-ES" sz="1600" b="1" dirty="0">
                <a:latin typeface="Segoe Script" pitchFamily="34" charset="0"/>
                <a:ea typeface="ＭＳ Ｐゴシック" pitchFamily="-106" charset="-128"/>
                <a:cs typeface="Arial" pitchFamily="34" charset="0"/>
              </a:rPr>
              <a:t>Cremós</a:t>
            </a:r>
            <a:r>
              <a:rPr lang="ca-ES" sz="1600" dirty="0">
                <a:latin typeface="Segoe Script" pitchFamily="34" charset="0"/>
                <a:ea typeface="ＭＳ Ｐゴシック" pitchFamily="-106" charset="-128"/>
                <a:cs typeface="Arial" pitchFamily="34" charset="0"/>
              </a:rPr>
              <a:t>  </a:t>
            </a:r>
            <a:r>
              <a:rPr lang="ca-ES" sz="1600" dirty="0">
                <a:latin typeface="Arial" pitchFamily="34" charset="0"/>
                <a:ea typeface="ＭＳ Ｐゴシック" pitchFamily="-106" charset="-128"/>
                <a:cs typeface="Arial" pitchFamily="34" charset="0"/>
              </a:rPr>
              <a:t>encaixa</a:t>
            </a:r>
            <a:r>
              <a:rPr lang="ca-ES" sz="1600" dirty="0">
                <a:latin typeface="Arial" pitchFamily="34" charset="0"/>
                <a:cs typeface="Arial" pitchFamily="34" charset="0"/>
              </a:rPr>
              <a:t> dins la tendència a la </a:t>
            </a:r>
            <a:r>
              <a:rPr lang="ca-ES" sz="1600" b="1" dirty="0">
                <a:latin typeface="Arial" pitchFamily="34" charset="0"/>
                <a:cs typeface="Arial" pitchFamily="34" charset="0"/>
              </a:rPr>
              <a:t>recepta oberta</a:t>
            </a:r>
            <a:r>
              <a:rPr lang="ca-ES" sz="1600" dirty="0">
                <a:latin typeface="Arial" pitchFamily="34" charset="0"/>
                <a:cs typeface="Arial" pitchFamily="34" charset="0"/>
              </a:rPr>
              <a:t>, la que potencia la CREATIVITAT i el SELFMADE. On els principals atributs són la </a:t>
            </a:r>
            <a:r>
              <a:rPr lang="ca-ES" sz="1600" b="1" dirty="0">
                <a:latin typeface="Arial" pitchFamily="34" charset="0"/>
                <a:cs typeface="Arial" pitchFamily="34" charset="0"/>
              </a:rPr>
              <a:t>personalització</a:t>
            </a:r>
            <a:r>
              <a:rPr lang="ca-ES" sz="1600" dirty="0">
                <a:latin typeface="Arial" pitchFamily="34" charset="0"/>
                <a:cs typeface="Arial" pitchFamily="34" charset="0"/>
              </a:rPr>
              <a:t> i  la </a:t>
            </a:r>
            <a:r>
              <a:rPr lang="ca-ES" sz="1600" b="1" dirty="0">
                <a:latin typeface="Arial" pitchFamily="34" charset="0"/>
                <a:cs typeface="Arial" pitchFamily="34" charset="0"/>
              </a:rPr>
              <a:t>versatilitat</a:t>
            </a:r>
            <a:r>
              <a:rPr lang="ca-ES" sz="1600" dirty="0">
                <a:latin typeface="Arial" pitchFamily="34" charset="0"/>
                <a:cs typeface="Arial" pitchFamily="34" charset="0"/>
              </a:rPr>
              <a:t>, i gràcies a la base de formatge els permet obtenir un </a:t>
            </a:r>
            <a:r>
              <a:rPr lang="ca-ES" sz="1600" b="1" dirty="0">
                <a:solidFill>
                  <a:srgbClr val="C00000"/>
                </a:solidFill>
                <a:latin typeface="Arial" pitchFamily="34" charset="0"/>
                <a:cs typeface="Arial" pitchFamily="34" charset="0"/>
              </a:rPr>
              <a:t>ampli ventall de propostes  </a:t>
            </a:r>
            <a:r>
              <a:rPr lang="ca-ES" sz="1600" dirty="0">
                <a:latin typeface="Arial" pitchFamily="34" charset="0"/>
                <a:cs typeface="Arial" pitchFamily="34" charset="0"/>
              </a:rPr>
              <a:t>en múltiples aplicacions. </a:t>
            </a:r>
          </a:p>
          <a:p>
            <a:pPr marL="450850" lvl="0" indent="-273050" algn="just" eaLnBrk="0" hangingPunct="0">
              <a:spcBef>
                <a:spcPts val="3000"/>
              </a:spcBef>
              <a:buFont typeface="Arial" pitchFamily="34" charset="0"/>
              <a:buChar char="•"/>
              <a:defRPr/>
            </a:pPr>
            <a:r>
              <a:rPr lang="ca-ES" sz="1600" dirty="0">
                <a:latin typeface="Arial" pitchFamily="34" charset="0"/>
                <a:ea typeface="ＭＳ Ｐゴシック" pitchFamily="-106" charset="-128"/>
                <a:cs typeface="Arial" pitchFamily="34" charset="0"/>
              </a:rPr>
              <a:t>També hi ha la possibilitat de produir el formatge batut i congelar-lo, de manera que </a:t>
            </a:r>
            <a:r>
              <a:rPr lang="ca-ES" sz="1600" b="1" u="sng" dirty="0">
                <a:solidFill>
                  <a:srgbClr val="FF0000"/>
                </a:solidFill>
                <a:latin typeface="Arial" pitchFamily="34" charset="0"/>
                <a:ea typeface="ＭＳ Ｐゴシック" pitchFamily="-106" charset="-128"/>
                <a:cs typeface="Arial" pitchFamily="34" charset="0"/>
              </a:rPr>
              <a:t>només calgui descongelar el producte i servir-lo</a:t>
            </a:r>
            <a:r>
              <a:rPr lang="ca-ES" sz="1600" b="1" dirty="0">
                <a:latin typeface="Arial" pitchFamily="34" charset="0"/>
                <a:ea typeface="ＭＳ Ｐゴシック" pitchFamily="-106" charset="-128"/>
                <a:cs typeface="Arial" pitchFamily="34" charset="0"/>
              </a:rPr>
              <a:t>.</a:t>
            </a:r>
          </a:p>
          <a:p>
            <a:pPr marL="450850" lvl="0" indent="-273050" algn="just" eaLnBrk="0" hangingPunct="0">
              <a:spcBef>
                <a:spcPts val="1200"/>
              </a:spcBef>
              <a:buFont typeface="Arial" pitchFamily="34" charset="0"/>
              <a:buChar char="•"/>
              <a:defRPr/>
            </a:pPr>
            <a:endParaRPr lang="ca-ES" sz="1600" dirty="0">
              <a:latin typeface="Arial" pitchFamily="34" charset="0"/>
              <a:ea typeface="ＭＳ Ｐゴシック" pitchFamily="-106" charset="-128"/>
              <a:cs typeface="Arial" pitchFamily="34" charset="0"/>
            </a:endParaRPr>
          </a:p>
        </p:txBody>
      </p:sp>
      <p:sp>
        <p:nvSpPr>
          <p:cNvPr id="30" name="29 Rectángulo redondeado"/>
          <p:cNvSpPr/>
          <p:nvPr/>
        </p:nvSpPr>
        <p:spPr>
          <a:xfrm>
            <a:off x="6768752" y="4221088"/>
            <a:ext cx="2123728" cy="1008112"/>
          </a:xfrm>
          <a:prstGeom prst="roundRect">
            <a:avLst>
              <a:gd name="adj" fmla="val 0"/>
            </a:avLst>
          </a:prstGeom>
          <a:solidFill>
            <a:schemeClr val="accent2">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ca-ES"/>
          </a:p>
        </p:txBody>
      </p:sp>
      <p:sp>
        <p:nvSpPr>
          <p:cNvPr id="28" name="27 Rectángulo"/>
          <p:cNvSpPr/>
          <p:nvPr/>
        </p:nvSpPr>
        <p:spPr>
          <a:xfrm>
            <a:off x="6912768" y="4653136"/>
            <a:ext cx="2051720" cy="600164"/>
          </a:xfrm>
          <a:prstGeom prst="rect">
            <a:avLst/>
          </a:prstGeom>
        </p:spPr>
        <p:txBody>
          <a:bodyPr wrap="square">
            <a:spAutoFit/>
          </a:bodyPr>
          <a:lstStyle/>
          <a:p>
            <a:r>
              <a:rPr lang="ca-ES" sz="1100" dirty="0" err="1">
                <a:solidFill>
                  <a:srgbClr val="C00000"/>
                </a:solidFill>
                <a:latin typeface="Arial" pitchFamily="34" charset="0"/>
                <a:ea typeface="ＭＳ Ｐゴシック" pitchFamily="-106" charset="-128"/>
                <a:cs typeface="Arial" pitchFamily="34" charset="0"/>
              </a:rPr>
              <a:t>Mermes</a:t>
            </a:r>
            <a:r>
              <a:rPr lang="ca-ES" sz="1100" dirty="0">
                <a:solidFill>
                  <a:srgbClr val="C00000"/>
                </a:solidFill>
                <a:latin typeface="Arial" pitchFamily="34" charset="0"/>
                <a:ea typeface="ＭＳ Ｐゴシック" pitchFamily="-106" charset="-128"/>
                <a:cs typeface="Arial" pitchFamily="34" charset="0"/>
              </a:rPr>
              <a:t> producció pròpia</a:t>
            </a:r>
          </a:p>
          <a:p>
            <a:r>
              <a:rPr lang="ca-ES" sz="1100" dirty="0">
                <a:solidFill>
                  <a:srgbClr val="C00000"/>
                </a:solidFill>
                <a:latin typeface="Arial" pitchFamily="34" charset="0"/>
                <a:ea typeface="ＭＳ Ｐゴシック" pitchFamily="-106" charset="-128"/>
                <a:cs typeface="Arial" pitchFamily="34" charset="0"/>
              </a:rPr>
              <a:t>Caducitat del producte fresc en origen i / o al client</a:t>
            </a:r>
            <a:endParaRPr lang="ca-ES" sz="1200" b="1" baseline="-25000" dirty="0">
              <a:solidFill>
                <a:srgbClr val="C00000"/>
              </a:solidFill>
              <a:latin typeface="Arial" pitchFamily="34" charset="0"/>
              <a:ea typeface="ＭＳ Ｐゴシック" pitchFamily="-106" charset="-128"/>
              <a:cs typeface="Arial" pitchFamily="34" charset="0"/>
            </a:endParaRPr>
          </a:p>
        </p:txBody>
      </p:sp>
      <p:sp>
        <p:nvSpPr>
          <p:cNvPr id="32" name="31 Rectángulo"/>
          <p:cNvSpPr/>
          <p:nvPr/>
        </p:nvSpPr>
        <p:spPr>
          <a:xfrm>
            <a:off x="6949280" y="4340641"/>
            <a:ext cx="215008" cy="215008"/>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34" name="33 Conector recto"/>
          <p:cNvCxnSpPr/>
          <p:nvPr/>
        </p:nvCxnSpPr>
        <p:spPr>
          <a:xfrm>
            <a:off x="6912768" y="4304129"/>
            <a:ext cx="288032"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flipH="1">
            <a:off x="6912768" y="4304129"/>
            <a:ext cx="288032" cy="2880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45 Rectángulo"/>
          <p:cNvSpPr/>
          <p:nvPr/>
        </p:nvSpPr>
        <p:spPr>
          <a:xfrm>
            <a:off x="7194106" y="4293096"/>
            <a:ext cx="814647" cy="276999"/>
          </a:xfrm>
          <a:prstGeom prst="rect">
            <a:avLst/>
          </a:prstGeom>
        </p:spPr>
        <p:txBody>
          <a:bodyPr wrap="none">
            <a:spAutoFit/>
          </a:bodyPr>
          <a:lstStyle/>
          <a:p>
            <a:r>
              <a:rPr lang="ca-ES" sz="1200" dirty="0">
                <a:solidFill>
                  <a:schemeClr val="bg2">
                    <a:lumMod val="50000"/>
                  </a:schemeClr>
                </a:solidFill>
                <a:latin typeface="Arial" pitchFamily="34" charset="0"/>
                <a:ea typeface="ＭＳ Ｐゴシック" pitchFamily="-106" charset="-128"/>
                <a:cs typeface="Arial" pitchFamily="34" charset="0"/>
              </a:rPr>
              <a:t>Eliminem</a:t>
            </a:r>
            <a:endParaRPr lang="ca-ES" sz="1200" dirty="0">
              <a:solidFill>
                <a:schemeClr val="bg2">
                  <a:lumMod val="50000"/>
                </a:schemeClr>
              </a:solidFill>
            </a:endParaRPr>
          </a:p>
        </p:txBody>
      </p:sp>
      <p:sp>
        <p:nvSpPr>
          <p:cNvPr id="53" name="52 Rectángulo"/>
          <p:cNvSpPr/>
          <p:nvPr/>
        </p:nvSpPr>
        <p:spPr>
          <a:xfrm>
            <a:off x="7229537" y="5373216"/>
            <a:ext cx="763351" cy="276999"/>
          </a:xfrm>
          <a:prstGeom prst="rect">
            <a:avLst/>
          </a:prstGeom>
        </p:spPr>
        <p:txBody>
          <a:bodyPr wrap="none">
            <a:spAutoFit/>
          </a:bodyPr>
          <a:lstStyle/>
          <a:p>
            <a:r>
              <a:rPr lang="ca-ES" sz="1200" dirty="0">
                <a:solidFill>
                  <a:schemeClr val="bg2">
                    <a:lumMod val="50000"/>
                  </a:schemeClr>
                </a:solidFill>
                <a:latin typeface="Arial" pitchFamily="34" charset="0"/>
                <a:ea typeface="ＭＳ Ｐゴシック" pitchFamily="-106" charset="-128"/>
                <a:cs typeface="Arial" pitchFamily="34" charset="0"/>
              </a:rPr>
              <a:t>Millorem</a:t>
            </a:r>
            <a:endParaRPr lang="ca-ES" sz="1200" dirty="0">
              <a:solidFill>
                <a:schemeClr val="bg2">
                  <a:lumMod val="50000"/>
                </a:schemeClr>
              </a:solidFill>
            </a:endParaRPr>
          </a:p>
        </p:txBody>
      </p:sp>
      <p:sp>
        <p:nvSpPr>
          <p:cNvPr id="54" name="53 Flecha abajo"/>
          <p:cNvSpPr/>
          <p:nvPr/>
        </p:nvSpPr>
        <p:spPr>
          <a:xfrm rot="10800000">
            <a:off x="6929976" y="5373216"/>
            <a:ext cx="288032" cy="288032"/>
          </a:xfrm>
          <a:prstGeom prst="downArrow">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7" name="56 Rectángulo"/>
          <p:cNvSpPr/>
          <p:nvPr/>
        </p:nvSpPr>
        <p:spPr>
          <a:xfrm>
            <a:off x="7020272" y="5805264"/>
            <a:ext cx="1800200" cy="830997"/>
          </a:xfrm>
          <a:prstGeom prst="rect">
            <a:avLst/>
          </a:prstGeom>
        </p:spPr>
        <p:txBody>
          <a:bodyPr wrap="square">
            <a:spAutoFit/>
          </a:bodyPr>
          <a:lstStyle/>
          <a:p>
            <a:r>
              <a:rPr lang="ca-ES" sz="1200" b="1" dirty="0">
                <a:solidFill>
                  <a:srgbClr val="C00000"/>
                </a:solidFill>
                <a:latin typeface="Arial" pitchFamily="34" charset="0"/>
                <a:ea typeface="ＭＳ Ｐゴシック" pitchFamily="-106" charset="-128"/>
                <a:cs typeface="Arial" pitchFamily="34" charset="0"/>
              </a:rPr>
              <a:t>Gestió de compres.</a:t>
            </a:r>
          </a:p>
          <a:p>
            <a:endParaRPr lang="ca-ES" sz="1200" b="1" dirty="0">
              <a:solidFill>
                <a:srgbClr val="C00000"/>
              </a:solidFill>
              <a:latin typeface="Arial" pitchFamily="34" charset="0"/>
              <a:ea typeface="ＭＳ Ｐゴシック" pitchFamily="-106" charset="-128"/>
              <a:cs typeface="Arial" pitchFamily="34" charset="0"/>
            </a:endParaRPr>
          </a:p>
          <a:p>
            <a:r>
              <a:rPr lang="ca-ES" sz="1200" b="1" dirty="0">
                <a:solidFill>
                  <a:srgbClr val="C00000"/>
                </a:solidFill>
                <a:latin typeface="Arial" pitchFamily="34" charset="0"/>
                <a:ea typeface="ＭＳ Ｐゴシック" pitchFamily="-106" charset="-128"/>
                <a:cs typeface="Arial" pitchFamily="34" charset="0"/>
              </a:rPr>
              <a:t>Logística.</a:t>
            </a:r>
          </a:p>
          <a:p>
            <a:endParaRPr lang="ca-ES" sz="1200" b="1" dirty="0">
              <a:solidFill>
                <a:srgbClr val="C00000"/>
              </a:solidFill>
              <a:latin typeface="Arial" pitchFamily="34" charset="0"/>
              <a:ea typeface="ＭＳ Ｐゴシック" pitchFamily="-106" charset="-128"/>
              <a:cs typeface="Arial" pitchFamily="34" charset="0"/>
            </a:endParaRPr>
          </a:p>
        </p:txBody>
      </p:sp>
      <p:sp>
        <p:nvSpPr>
          <p:cNvPr id="58" name="57 Rectángulo redondeado"/>
          <p:cNvSpPr/>
          <p:nvPr/>
        </p:nvSpPr>
        <p:spPr>
          <a:xfrm>
            <a:off x="6768752" y="980728"/>
            <a:ext cx="2123728" cy="3168352"/>
          </a:xfrm>
          <a:prstGeom prst="roundRect">
            <a:avLst>
              <a:gd name="adj" fmla="val 2028"/>
            </a:avLst>
          </a:prstGeom>
          <a:solidFill>
            <a:schemeClr val="accent2">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ca-ES" dirty="0"/>
          </a:p>
        </p:txBody>
      </p:sp>
      <p:sp>
        <p:nvSpPr>
          <p:cNvPr id="56" name="55 Rectángulo"/>
          <p:cNvSpPr/>
          <p:nvPr/>
        </p:nvSpPr>
        <p:spPr>
          <a:xfrm>
            <a:off x="6804248" y="991756"/>
            <a:ext cx="2160240" cy="3477875"/>
          </a:xfrm>
          <a:prstGeom prst="rect">
            <a:avLst/>
          </a:prstGeom>
        </p:spPr>
        <p:txBody>
          <a:bodyPr wrap="square">
            <a:spAutoFit/>
          </a:bodyPr>
          <a:lstStyle/>
          <a:p>
            <a:pPr marL="96838" lvl="0" indent="-12700" algn="just" eaLnBrk="0" hangingPunct="0">
              <a:spcBef>
                <a:spcPts val="1200"/>
              </a:spcBef>
              <a:buClr>
                <a:srgbClr val="C00000"/>
              </a:buClr>
              <a:buFont typeface="Arial" pitchFamily="34" charset="0"/>
              <a:buChar char="•"/>
              <a:defRPr/>
            </a:pPr>
            <a:r>
              <a:rPr lang="ca-ES" sz="1000" i="1" dirty="0"/>
              <a:t>Conclusions de l’estudi del Ministeri d’agricultura i alimentació del govern d’Espanya  </a:t>
            </a:r>
            <a:r>
              <a:rPr lang="ca-ES" sz="1000" i="1" u="sng" dirty="0"/>
              <a:t>“</a:t>
            </a:r>
            <a:r>
              <a:rPr lang="ca-ES" sz="1000" i="1" u="sng" dirty="0" err="1"/>
              <a:t>Análisis</a:t>
            </a:r>
            <a:r>
              <a:rPr lang="ca-ES" sz="1000" i="1" u="sng" dirty="0"/>
              <a:t> sobre los </a:t>
            </a:r>
            <a:r>
              <a:rPr lang="ca-ES" sz="1000" i="1" u="sng" dirty="0" err="1"/>
              <a:t>hábitos</a:t>
            </a:r>
            <a:r>
              <a:rPr lang="ca-ES" sz="1000" i="1" u="sng" dirty="0"/>
              <a:t> de </a:t>
            </a:r>
            <a:r>
              <a:rPr lang="ca-ES" sz="1000" i="1" u="sng" dirty="0" err="1"/>
              <a:t>aprovisionamiento</a:t>
            </a:r>
            <a:r>
              <a:rPr lang="ca-ES" sz="1000" i="1" u="sng" dirty="0"/>
              <a:t> en las </a:t>
            </a:r>
            <a:r>
              <a:rPr lang="ca-ES" sz="1000" i="1" u="sng" dirty="0" err="1"/>
              <a:t>actividades</a:t>
            </a:r>
            <a:r>
              <a:rPr lang="ca-ES" sz="1000" i="1" u="sng" dirty="0"/>
              <a:t> de </a:t>
            </a:r>
            <a:r>
              <a:rPr lang="ca-ES" sz="1000" i="1" u="sng" dirty="0" err="1"/>
              <a:t>restauración</a:t>
            </a:r>
            <a:r>
              <a:rPr lang="ca-ES" sz="1000" i="1" u="sng" dirty="0"/>
              <a:t>”</a:t>
            </a:r>
            <a:r>
              <a:rPr lang="ca-ES" sz="1000" i="1" dirty="0"/>
              <a:t> (any 2013):  </a:t>
            </a:r>
            <a:endParaRPr lang="ca-ES" sz="1000" dirty="0"/>
          </a:p>
          <a:p>
            <a:pPr marL="84138" lvl="2">
              <a:spcBef>
                <a:spcPts val="600"/>
              </a:spcBef>
              <a:spcAft>
                <a:spcPts val="600"/>
              </a:spcAft>
              <a:buFont typeface="Courier New" pitchFamily="49" charset="0"/>
              <a:buChar char="o"/>
            </a:pPr>
            <a:r>
              <a:rPr lang="ca-ES" sz="1000" b="1" i="1" dirty="0"/>
              <a:t> la necessitat </a:t>
            </a:r>
            <a:r>
              <a:rPr lang="ca-ES" sz="1000" b="1" i="1" dirty="0">
                <a:solidFill>
                  <a:srgbClr val="C00000"/>
                </a:solidFill>
              </a:rPr>
              <a:t>d'optimitzar la cadena de subministraments</a:t>
            </a:r>
            <a:r>
              <a:rPr lang="ca-ES" sz="1000" b="1" i="1" dirty="0"/>
              <a:t> per als punts de venda de manera que es</a:t>
            </a:r>
            <a:r>
              <a:rPr lang="ca-ES" sz="1000" b="1" dirty="0"/>
              <a:t> </a:t>
            </a:r>
            <a:r>
              <a:rPr lang="ca-ES" sz="1000" b="1" i="1" dirty="0"/>
              <a:t>redueixi el temps de gestió amb el proveïdor (molt especialment en el cas dels productes frescos). </a:t>
            </a:r>
            <a:endParaRPr lang="ca-ES" sz="1000" dirty="0"/>
          </a:p>
          <a:p>
            <a:pPr marL="84138" lvl="2">
              <a:spcBef>
                <a:spcPts val="600"/>
              </a:spcBef>
              <a:spcAft>
                <a:spcPts val="600"/>
              </a:spcAft>
              <a:buFont typeface="Courier New" pitchFamily="49" charset="0"/>
              <a:buChar char="o"/>
            </a:pPr>
            <a:r>
              <a:rPr lang="ca-ES" sz="1000" b="1" i="1" dirty="0"/>
              <a:t>  els restauradors han de comptar amb la col·laboració de la resta de membres del canal per buscar un </a:t>
            </a:r>
            <a:r>
              <a:rPr lang="ca-ES" sz="1000" b="1" i="1" dirty="0">
                <a:solidFill>
                  <a:srgbClr val="C00000"/>
                </a:solidFill>
              </a:rPr>
              <a:t>equilibri entre preu i qualitat </a:t>
            </a:r>
            <a:r>
              <a:rPr lang="ca-ES" sz="1000" b="1" i="1" dirty="0"/>
              <a:t>que els ajudi a millorar en el desenvolupament dels seus negocis.</a:t>
            </a:r>
            <a:endParaRPr lang="ca-ES" sz="1000" dirty="0"/>
          </a:p>
          <a:p>
            <a:endParaRPr lang="ca-ES" sz="1000" dirty="0">
              <a:solidFill>
                <a:srgbClr val="C00000"/>
              </a:solidFill>
              <a:latin typeface="Arial" pitchFamily="34" charset="0"/>
              <a:ea typeface="ＭＳ Ｐゴシック" pitchFamily="-106" charset="-128"/>
              <a:cs typeface="Arial" pitchFamily="34" charset="0"/>
            </a:endParaRPr>
          </a:p>
        </p:txBody>
      </p:sp>
      <p:cxnSp>
        <p:nvCxnSpPr>
          <p:cNvPr id="61" name="60 Conector recto"/>
          <p:cNvCxnSpPr/>
          <p:nvPr/>
        </p:nvCxnSpPr>
        <p:spPr>
          <a:xfrm>
            <a:off x="7344816" y="4581128"/>
            <a:ext cx="1512168"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61 Conector recto"/>
          <p:cNvCxnSpPr/>
          <p:nvPr/>
        </p:nvCxnSpPr>
        <p:spPr>
          <a:xfrm>
            <a:off x="7344816" y="5661248"/>
            <a:ext cx="1512168"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0" name="39 Rectángulo"/>
          <p:cNvSpPr/>
          <p:nvPr/>
        </p:nvSpPr>
        <p:spPr>
          <a:xfrm>
            <a:off x="179512" y="1052736"/>
            <a:ext cx="6336703" cy="646331"/>
          </a:xfrm>
          <a:prstGeom prst="rect">
            <a:avLst/>
          </a:prstGeom>
        </p:spPr>
        <p:txBody>
          <a:bodyPr wrap="square">
            <a:spAutoFit/>
          </a:bodyPr>
          <a:lstStyle/>
          <a:p>
            <a:pPr>
              <a:buClr>
                <a:srgbClr val="C00000"/>
              </a:buClr>
              <a:buFont typeface="Arial" pitchFamily="34" charset="0"/>
              <a:buChar char="•"/>
            </a:pPr>
            <a:r>
              <a:rPr lang="ca-ES" dirty="0">
                <a:latin typeface="Arial" pitchFamily="34" charset="0"/>
                <a:ea typeface="ＭＳ Ｐゴシック" pitchFamily="-106" charset="-128"/>
                <a:cs typeface="Arial" pitchFamily="34" charset="0"/>
              </a:rPr>
              <a:t> El </a:t>
            </a:r>
            <a:r>
              <a:rPr lang="ca-ES" dirty="0">
                <a:latin typeface="Segoe Script" pitchFamily="34" charset="0"/>
                <a:ea typeface="ＭＳ Ｐゴシック" pitchFamily="-106" charset="-128"/>
                <a:cs typeface="Arial" pitchFamily="34" charset="0"/>
              </a:rPr>
              <a:t>Concentrat de </a:t>
            </a:r>
            <a:r>
              <a:rPr lang="ca-ES" b="1" dirty="0">
                <a:latin typeface="Segoe Script" pitchFamily="34" charset="0"/>
                <a:ea typeface="ＭＳ Ｐゴシック" pitchFamily="-106" charset="-128"/>
                <a:cs typeface="Arial" pitchFamily="34" charset="0"/>
              </a:rPr>
              <a:t>Cremós</a:t>
            </a:r>
            <a:r>
              <a:rPr lang="ca-ES" dirty="0">
                <a:latin typeface="Segoe Script" pitchFamily="34" charset="0"/>
                <a:ea typeface="ＭＳ Ｐゴシック" pitchFamily="-106" charset="-128"/>
                <a:cs typeface="Arial" pitchFamily="34" charset="0"/>
              </a:rPr>
              <a:t>  </a:t>
            </a:r>
            <a:r>
              <a:rPr lang="ca-ES" dirty="0">
                <a:latin typeface="Arial" pitchFamily="34" charset="0"/>
                <a:ea typeface="ＭＳ Ｐゴシック" pitchFamily="-106" charset="-128"/>
                <a:cs typeface="Arial" pitchFamily="34" charset="0"/>
              </a:rPr>
              <a:t>a la Restauració i a la cuina amateur.</a:t>
            </a:r>
            <a:endParaRPr lang="ca-ES" dirty="0"/>
          </a:p>
        </p:txBody>
      </p:sp>
      <p:grpSp>
        <p:nvGrpSpPr>
          <p:cNvPr id="21" name="20 Grupo"/>
          <p:cNvGrpSpPr/>
          <p:nvPr/>
        </p:nvGrpSpPr>
        <p:grpSpPr>
          <a:xfrm>
            <a:off x="4912275" y="457622"/>
            <a:ext cx="1008827" cy="302931"/>
            <a:chOff x="5377805" y="370756"/>
            <a:chExt cx="1224136" cy="396107"/>
          </a:xfrm>
        </p:grpSpPr>
        <p:sp>
          <p:nvSpPr>
            <p:cNvPr id="22" name="21 Recortar rectángulo de esquina sencilla"/>
            <p:cNvSpPr/>
            <p:nvPr/>
          </p:nvSpPr>
          <p:spPr>
            <a:xfrm flipH="1">
              <a:off x="5400917" y="370756"/>
              <a:ext cx="1101711" cy="360040"/>
            </a:xfrm>
            <a:prstGeom prst="snip1Rect">
              <a:avLst>
                <a:gd name="adj" fmla="val 35320"/>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Unicode MS" pitchFamily="34" charset="-128"/>
                <a:ea typeface="Arial Unicode MS" pitchFamily="34" charset="-128"/>
                <a:cs typeface="Arial Unicode MS" pitchFamily="34" charset="-128"/>
              </a:endParaRPr>
            </a:p>
          </p:txBody>
        </p:sp>
        <p:sp>
          <p:nvSpPr>
            <p:cNvPr id="23" name="22 Rectángulo"/>
            <p:cNvSpPr/>
            <p:nvPr/>
          </p:nvSpPr>
          <p:spPr>
            <a:xfrm>
              <a:off x="5377805" y="404664"/>
              <a:ext cx="1224136" cy="362199"/>
            </a:xfrm>
            <a:prstGeom prst="rect">
              <a:avLst/>
            </a:prstGeom>
          </p:spPr>
          <p:txBody>
            <a:bodyPr wrap="square">
              <a:spAutoFit/>
            </a:bodyPr>
            <a:lstStyle/>
            <a:p>
              <a:pPr marL="457200" indent="-457200">
                <a:spcAft>
                  <a:spcPts val="1800"/>
                </a:spcAft>
                <a:buClr>
                  <a:schemeClr val="accent1"/>
                </a:buClr>
                <a:buSzPct val="107000"/>
                <a:defRPr/>
              </a:pPr>
              <a:r>
                <a:rPr lang="ca-ES" sz="1200" b="1" spc="-20" baseline="0" dirty="0">
                  <a:solidFill>
                    <a:schemeClr val="bg1"/>
                  </a:solidFill>
                  <a:latin typeface="Arial Unicode MS" pitchFamily="34" charset="-128"/>
                  <a:ea typeface="Arial Unicode MS" pitchFamily="34" charset="-128"/>
                  <a:cs typeface="Arial Unicode MS" pitchFamily="34" charset="-128"/>
                </a:rPr>
                <a:t>Oportunitat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55" grpId="0" animBg="1"/>
      <p:bldP spid="30" grpId="0" animBg="1"/>
      <p:bldP spid="28" grpId="0"/>
      <p:bldP spid="32" grpId="0" animBg="1"/>
      <p:bldP spid="46" grpId="0"/>
      <p:bldP spid="53" grpId="0"/>
      <p:bldP spid="54" grpId="0" animBg="1"/>
      <p:bldP spid="57" grpId="0"/>
      <p:bldP spid="58" grpId="0" animBg="1"/>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18 Grupo"/>
          <p:cNvGrpSpPr/>
          <p:nvPr/>
        </p:nvGrpSpPr>
        <p:grpSpPr>
          <a:xfrm>
            <a:off x="7150967" y="1052736"/>
            <a:ext cx="1993033" cy="5445224"/>
            <a:chOff x="7150967" y="1052736"/>
            <a:chExt cx="1993033" cy="5445224"/>
          </a:xfrm>
        </p:grpSpPr>
        <p:pic>
          <p:nvPicPr>
            <p:cNvPr id="53254" name="Picture 6"/>
            <p:cNvPicPr>
              <a:picLocks noChangeAspect="1" noChangeArrowheads="1"/>
            </p:cNvPicPr>
            <p:nvPr/>
          </p:nvPicPr>
          <p:blipFill>
            <a:blip r:embed="rId3" cstate="print"/>
            <a:srcRect l="3830" b="14768"/>
            <a:stretch>
              <a:fillRect/>
            </a:stretch>
          </p:blipFill>
          <p:spPr bwMode="auto">
            <a:xfrm>
              <a:off x="7235825" y="3933056"/>
              <a:ext cx="1908175" cy="1224136"/>
            </a:xfrm>
            <a:prstGeom prst="rect">
              <a:avLst/>
            </a:prstGeom>
            <a:noFill/>
            <a:ln w="9525">
              <a:noFill/>
              <a:miter lim="800000"/>
              <a:headEnd/>
              <a:tailEnd/>
            </a:ln>
          </p:spPr>
        </p:pic>
        <p:pic>
          <p:nvPicPr>
            <p:cNvPr id="53253" name="Picture 5"/>
            <p:cNvPicPr>
              <a:picLocks noChangeAspect="1" noChangeArrowheads="1"/>
            </p:cNvPicPr>
            <p:nvPr/>
          </p:nvPicPr>
          <p:blipFill>
            <a:blip r:embed="rId4" cstate="print"/>
            <a:srcRect b="21577"/>
            <a:stretch>
              <a:fillRect/>
            </a:stretch>
          </p:blipFill>
          <p:spPr bwMode="auto">
            <a:xfrm>
              <a:off x="7235825" y="2780928"/>
              <a:ext cx="1908175" cy="1152128"/>
            </a:xfrm>
            <a:prstGeom prst="rect">
              <a:avLst/>
            </a:prstGeom>
            <a:noFill/>
            <a:ln w="9525">
              <a:noFill/>
              <a:miter lim="800000"/>
              <a:headEnd/>
              <a:tailEnd/>
            </a:ln>
          </p:spPr>
        </p:pic>
        <p:pic>
          <p:nvPicPr>
            <p:cNvPr id="53252" name="Picture 4"/>
            <p:cNvPicPr>
              <a:picLocks noChangeAspect="1" noChangeArrowheads="1"/>
            </p:cNvPicPr>
            <p:nvPr/>
          </p:nvPicPr>
          <p:blipFill>
            <a:blip r:embed="rId5" cstate="print"/>
            <a:srcRect/>
            <a:stretch>
              <a:fillRect/>
            </a:stretch>
          </p:blipFill>
          <p:spPr bwMode="auto">
            <a:xfrm>
              <a:off x="7235824" y="1268761"/>
              <a:ext cx="1908175" cy="1548460"/>
            </a:xfrm>
            <a:prstGeom prst="rect">
              <a:avLst/>
            </a:prstGeom>
            <a:noFill/>
            <a:ln w="9525">
              <a:noFill/>
              <a:miter lim="800000"/>
              <a:headEnd/>
              <a:tailEnd/>
            </a:ln>
          </p:spPr>
        </p:pic>
        <p:pic>
          <p:nvPicPr>
            <p:cNvPr id="53255" name="Picture 7"/>
            <p:cNvPicPr>
              <a:picLocks noChangeAspect="1" noChangeArrowheads="1"/>
            </p:cNvPicPr>
            <p:nvPr/>
          </p:nvPicPr>
          <p:blipFill>
            <a:blip r:embed="rId6" cstate="print"/>
            <a:srcRect l="3636"/>
            <a:stretch>
              <a:fillRect/>
            </a:stretch>
          </p:blipFill>
          <p:spPr bwMode="auto">
            <a:xfrm>
              <a:off x="7235825" y="5157192"/>
              <a:ext cx="1908175" cy="1340768"/>
            </a:xfrm>
            <a:prstGeom prst="rect">
              <a:avLst/>
            </a:prstGeom>
            <a:noFill/>
            <a:ln w="9525">
              <a:noFill/>
              <a:miter lim="800000"/>
              <a:headEnd/>
              <a:tailEnd/>
            </a:ln>
          </p:spPr>
        </p:pic>
        <p:sp>
          <p:nvSpPr>
            <p:cNvPr id="18" name="17 Rectángulo"/>
            <p:cNvSpPr/>
            <p:nvPr/>
          </p:nvSpPr>
          <p:spPr>
            <a:xfrm>
              <a:off x="7150967" y="1052736"/>
              <a:ext cx="1021433" cy="307777"/>
            </a:xfrm>
            <a:prstGeom prst="rect">
              <a:avLst/>
            </a:prstGeom>
          </p:spPr>
          <p:txBody>
            <a:bodyPr wrap="none">
              <a:spAutoFit/>
            </a:bodyPr>
            <a:lstStyle/>
            <a:p>
              <a:r>
                <a:rPr lang="ca-ES" sz="1400" b="1" i="1" dirty="0">
                  <a:solidFill>
                    <a:srgbClr val="C00000"/>
                  </a:solidFill>
                  <a:latin typeface="Arial" pitchFamily="34" charset="0"/>
                  <a:ea typeface="ＭＳ Ｐゴシック" pitchFamily="-106" charset="-128"/>
                  <a:cs typeface="Arial" pitchFamily="34" charset="0"/>
                </a:rPr>
                <a:t>Exemples</a:t>
              </a:r>
              <a:endParaRPr lang="ca-ES" sz="1400" b="1" i="1" dirty="0">
                <a:solidFill>
                  <a:srgbClr val="C00000"/>
                </a:solidFill>
              </a:endParaRPr>
            </a:p>
          </p:txBody>
        </p:sp>
      </p:grpSp>
      <p:pic>
        <p:nvPicPr>
          <p:cNvPr id="6" name="Picture 4" descr="http://www.eshob.com/wp-content/uploads/logo.jpg"/>
          <p:cNvPicPr>
            <a:picLocks noChangeAspect="1" noChangeArrowheads="1"/>
          </p:cNvPicPr>
          <p:nvPr/>
        </p:nvPicPr>
        <p:blipFill>
          <a:blip r:embed="rId7" cstate="print"/>
          <a:srcRect/>
          <a:stretch>
            <a:fillRect/>
          </a:stretch>
        </p:blipFill>
        <p:spPr bwMode="auto">
          <a:xfrm>
            <a:off x="0" y="908720"/>
            <a:ext cx="1907704" cy="1159584"/>
          </a:xfrm>
          <a:prstGeom prst="rect">
            <a:avLst/>
          </a:prstGeom>
          <a:noFill/>
        </p:spPr>
      </p:pic>
      <p:grpSp>
        <p:nvGrpSpPr>
          <p:cNvPr id="20" name="19 Grupo"/>
          <p:cNvGrpSpPr/>
          <p:nvPr/>
        </p:nvGrpSpPr>
        <p:grpSpPr>
          <a:xfrm>
            <a:off x="0" y="3855888"/>
            <a:ext cx="1763688" cy="2649077"/>
            <a:chOff x="0" y="3921024"/>
            <a:chExt cx="1720322" cy="2583941"/>
          </a:xfrm>
        </p:grpSpPr>
        <p:pic>
          <p:nvPicPr>
            <p:cNvPr id="53250" name="Picture 2"/>
            <p:cNvPicPr>
              <a:picLocks noChangeAspect="1" noChangeArrowheads="1"/>
            </p:cNvPicPr>
            <p:nvPr/>
          </p:nvPicPr>
          <p:blipFill>
            <a:blip r:embed="rId8" cstate="print"/>
            <a:srcRect/>
            <a:stretch>
              <a:fillRect/>
            </a:stretch>
          </p:blipFill>
          <p:spPr bwMode="auto">
            <a:xfrm>
              <a:off x="0" y="3921024"/>
              <a:ext cx="1720322" cy="1291840"/>
            </a:xfrm>
            <a:prstGeom prst="rect">
              <a:avLst/>
            </a:prstGeom>
            <a:noFill/>
            <a:ln w="9525">
              <a:noFill/>
              <a:miter lim="800000"/>
              <a:headEnd/>
              <a:tailEnd/>
            </a:ln>
          </p:spPr>
        </p:pic>
        <p:pic>
          <p:nvPicPr>
            <p:cNvPr id="53251" name="Picture 3"/>
            <p:cNvPicPr>
              <a:picLocks noChangeAspect="1" noChangeArrowheads="1"/>
            </p:cNvPicPr>
            <p:nvPr/>
          </p:nvPicPr>
          <p:blipFill>
            <a:blip r:embed="rId9" cstate="print"/>
            <a:srcRect/>
            <a:stretch>
              <a:fillRect/>
            </a:stretch>
          </p:blipFill>
          <p:spPr bwMode="auto">
            <a:xfrm>
              <a:off x="0" y="5217168"/>
              <a:ext cx="1716237" cy="1287797"/>
            </a:xfrm>
            <a:prstGeom prst="rect">
              <a:avLst/>
            </a:prstGeom>
            <a:noFill/>
            <a:ln w="9525">
              <a:noFill/>
              <a:miter lim="800000"/>
              <a:headEnd/>
              <a:tailEnd/>
            </a:ln>
          </p:spPr>
        </p:pic>
      </p:grpSp>
      <p:sp>
        <p:nvSpPr>
          <p:cNvPr id="10" name="9 Rectángulo"/>
          <p:cNvSpPr/>
          <p:nvPr/>
        </p:nvSpPr>
        <p:spPr>
          <a:xfrm>
            <a:off x="7253255" y="2308810"/>
            <a:ext cx="1855249" cy="400110"/>
          </a:xfrm>
          <a:prstGeom prst="rect">
            <a:avLst/>
          </a:prstGeom>
        </p:spPr>
        <p:txBody>
          <a:bodyPr wrap="square">
            <a:spAutoFit/>
          </a:bodyPr>
          <a:lstStyle/>
          <a:p>
            <a:r>
              <a:rPr lang="pt-BR" sz="1000" b="1" dirty="0" err="1"/>
              <a:t>Capelina</a:t>
            </a:r>
            <a:r>
              <a:rPr lang="pt-BR" sz="1000" b="1" dirty="0"/>
              <a:t> </a:t>
            </a:r>
            <a:r>
              <a:rPr lang="pt-BR" sz="1000" b="1" dirty="0" err="1"/>
              <a:t>farcida</a:t>
            </a:r>
            <a:r>
              <a:rPr lang="pt-BR" sz="1000" b="1" dirty="0"/>
              <a:t> de </a:t>
            </a:r>
            <a:r>
              <a:rPr lang="pt-BR" sz="1000" b="1" dirty="0" err="1"/>
              <a:t>recuit</a:t>
            </a:r>
            <a:r>
              <a:rPr lang="pt-BR" sz="1000" b="1" dirty="0"/>
              <a:t> i </a:t>
            </a:r>
            <a:r>
              <a:rPr lang="pt-BR" sz="1000" b="1" dirty="0" err="1"/>
              <a:t>fruites</a:t>
            </a:r>
            <a:r>
              <a:rPr lang="pt-BR" sz="1000" b="1" dirty="0"/>
              <a:t> </a:t>
            </a:r>
            <a:endParaRPr lang="ca-ES" sz="1000" dirty="0"/>
          </a:p>
        </p:txBody>
      </p:sp>
      <p:sp>
        <p:nvSpPr>
          <p:cNvPr id="11" name="10 Rectángulo"/>
          <p:cNvSpPr/>
          <p:nvPr/>
        </p:nvSpPr>
        <p:spPr>
          <a:xfrm>
            <a:off x="7235825" y="2780928"/>
            <a:ext cx="1908175" cy="400110"/>
          </a:xfrm>
          <a:prstGeom prst="rect">
            <a:avLst/>
          </a:prstGeom>
        </p:spPr>
        <p:txBody>
          <a:bodyPr wrap="square">
            <a:spAutoFit/>
          </a:bodyPr>
          <a:lstStyle/>
          <a:p>
            <a:r>
              <a:rPr lang="ca-ES" sz="1000" b="1" dirty="0"/>
              <a:t>Carpaccio de botifarra dolça amb recuit </a:t>
            </a:r>
            <a:endParaRPr lang="ca-ES" sz="1000" dirty="0"/>
          </a:p>
        </p:txBody>
      </p:sp>
      <p:sp>
        <p:nvSpPr>
          <p:cNvPr id="13" name="12 Rectángulo"/>
          <p:cNvSpPr/>
          <p:nvPr/>
        </p:nvSpPr>
        <p:spPr>
          <a:xfrm>
            <a:off x="7235825" y="4797152"/>
            <a:ext cx="1908175" cy="400110"/>
          </a:xfrm>
          <a:prstGeom prst="rect">
            <a:avLst/>
          </a:prstGeom>
        </p:spPr>
        <p:txBody>
          <a:bodyPr wrap="square">
            <a:spAutoFit/>
          </a:bodyPr>
          <a:lstStyle/>
          <a:p>
            <a:r>
              <a:rPr lang="pt-BR" sz="1000" b="1" dirty="0" err="1"/>
              <a:t>Milfulles</a:t>
            </a:r>
            <a:r>
              <a:rPr lang="pt-BR" sz="1000" b="1" dirty="0"/>
              <a:t> de </a:t>
            </a:r>
            <a:r>
              <a:rPr lang="pt-BR" sz="1000" b="1" dirty="0" err="1"/>
              <a:t>foie</a:t>
            </a:r>
            <a:r>
              <a:rPr lang="pt-BR" sz="1000" b="1" dirty="0"/>
              <a:t>, poma de </a:t>
            </a:r>
            <a:r>
              <a:rPr lang="pt-BR" sz="1000" b="1" dirty="0" err="1"/>
              <a:t>Girona</a:t>
            </a:r>
            <a:r>
              <a:rPr lang="pt-BR" sz="1000" b="1" dirty="0"/>
              <a:t> i </a:t>
            </a:r>
            <a:r>
              <a:rPr lang="pt-BR" sz="1000" b="1" dirty="0" err="1"/>
              <a:t>recuit</a:t>
            </a:r>
            <a:r>
              <a:rPr lang="pt-BR" sz="1000" b="1" dirty="0"/>
              <a:t> </a:t>
            </a:r>
            <a:endParaRPr lang="ca-ES" sz="1000" dirty="0"/>
          </a:p>
        </p:txBody>
      </p:sp>
      <p:sp>
        <p:nvSpPr>
          <p:cNvPr id="16" name="15 Rectángulo"/>
          <p:cNvSpPr/>
          <p:nvPr/>
        </p:nvSpPr>
        <p:spPr>
          <a:xfrm>
            <a:off x="7236296" y="5229200"/>
            <a:ext cx="950901" cy="246221"/>
          </a:xfrm>
          <a:prstGeom prst="rect">
            <a:avLst/>
          </a:prstGeom>
        </p:spPr>
        <p:txBody>
          <a:bodyPr wrap="none">
            <a:spAutoFit/>
          </a:bodyPr>
          <a:lstStyle/>
          <a:p>
            <a:r>
              <a:rPr lang="ca-ES" sz="1000" b="1" dirty="0"/>
              <a:t>Recuit cremat </a:t>
            </a:r>
            <a:endParaRPr lang="ca-ES" sz="1000" dirty="0"/>
          </a:p>
        </p:txBody>
      </p:sp>
      <p:sp>
        <p:nvSpPr>
          <p:cNvPr id="17" name="16 Rectángulo"/>
          <p:cNvSpPr/>
          <p:nvPr/>
        </p:nvSpPr>
        <p:spPr>
          <a:xfrm>
            <a:off x="1835695" y="1272817"/>
            <a:ext cx="5400129" cy="5324535"/>
          </a:xfrm>
          <a:prstGeom prst="rect">
            <a:avLst/>
          </a:prstGeom>
        </p:spPr>
        <p:txBody>
          <a:bodyPr wrap="square">
            <a:spAutoFit/>
          </a:bodyPr>
          <a:lstStyle/>
          <a:p>
            <a:pPr>
              <a:spcBef>
                <a:spcPts val="600"/>
              </a:spcBef>
              <a:spcAft>
                <a:spcPts val="600"/>
              </a:spcAft>
              <a:buClr>
                <a:srgbClr val="C00000"/>
              </a:buClr>
              <a:buFont typeface="Arial" pitchFamily="34" charset="0"/>
              <a:buChar char="•"/>
            </a:pPr>
            <a:r>
              <a:rPr lang="ca-ES" sz="1400" dirty="0">
                <a:latin typeface="Arial" pitchFamily="34" charset="0"/>
                <a:cs typeface="Arial" pitchFamily="34" charset="0"/>
              </a:rPr>
              <a:t> Possibilitats de generar receptes: </a:t>
            </a:r>
          </a:p>
          <a:p>
            <a:pPr marL="265113" lvl="1" algn="just">
              <a:spcBef>
                <a:spcPts val="600"/>
              </a:spcBef>
              <a:spcAft>
                <a:spcPts val="600"/>
              </a:spcAft>
              <a:buClr>
                <a:srgbClr val="C00000"/>
              </a:buClr>
            </a:pPr>
            <a:r>
              <a:rPr lang="ca-ES" sz="1400" dirty="0">
                <a:latin typeface="Arial" pitchFamily="34" charset="0"/>
                <a:cs typeface="Arial" pitchFamily="34" charset="0"/>
              </a:rPr>
              <a:t>S’observen possibilitats tant per la generació de receptes </a:t>
            </a:r>
            <a:r>
              <a:rPr lang="ca-ES" sz="1400" b="1" dirty="0">
                <a:latin typeface="Arial" pitchFamily="34" charset="0"/>
                <a:cs typeface="Arial" pitchFamily="34" charset="0"/>
              </a:rPr>
              <a:t>salades</a:t>
            </a:r>
            <a:r>
              <a:rPr lang="ca-ES" sz="1400" dirty="0">
                <a:latin typeface="Arial" pitchFamily="34" charset="0"/>
                <a:cs typeface="Arial" pitchFamily="34" charset="0"/>
              </a:rPr>
              <a:t> com </a:t>
            </a:r>
            <a:r>
              <a:rPr lang="ca-ES" sz="1400" b="1" dirty="0">
                <a:latin typeface="Arial" pitchFamily="34" charset="0"/>
                <a:cs typeface="Arial" pitchFamily="34" charset="0"/>
              </a:rPr>
              <a:t>dolces. </a:t>
            </a:r>
          </a:p>
          <a:p>
            <a:pPr marL="265113" lvl="1" algn="just">
              <a:spcBef>
                <a:spcPts val="600"/>
              </a:spcBef>
              <a:spcAft>
                <a:spcPts val="600"/>
              </a:spcAft>
              <a:buClr>
                <a:srgbClr val="C00000"/>
              </a:buClr>
            </a:pPr>
            <a:r>
              <a:rPr lang="ca-ES" sz="1400" dirty="0">
                <a:latin typeface="Arial" pitchFamily="34" charset="0"/>
                <a:cs typeface="Arial" pitchFamily="34" charset="0"/>
              </a:rPr>
              <a:t>Tant els productes reconstituïts amb líquids neutres com amb líquids amb gustos generen productes aptes per a cuinar </a:t>
            </a:r>
            <a:r>
              <a:rPr lang="ca-ES" sz="1400" b="1" dirty="0">
                <a:latin typeface="Arial" pitchFamily="34" charset="0"/>
                <a:cs typeface="Arial" pitchFamily="34" charset="0"/>
              </a:rPr>
              <a:t>receptes diferenciades</a:t>
            </a:r>
            <a:r>
              <a:rPr lang="ca-ES" sz="1400" dirty="0">
                <a:latin typeface="Arial" pitchFamily="34" charset="0"/>
                <a:cs typeface="Arial" pitchFamily="34" charset="0"/>
              </a:rPr>
              <a:t> i fins i tot </a:t>
            </a:r>
            <a:r>
              <a:rPr lang="ca-ES" sz="1400" b="1" dirty="0">
                <a:latin typeface="Arial" pitchFamily="34" charset="0"/>
                <a:cs typeface="Arial" pitchFamily="34" charset="0"/>
              </a:rPr>
              <a:t>diferencials</a:t>
            </a:r>
            <a:r>
              <a:rPr lang="ca-ES" sz="1400" dirty="0">
                <a:latin typeface="Arial" pitchFamily="34" charset="0"/>
                <a:cs typeface="Arial" pitchFamily="34" charset="0"/>
              </a:rPr>
              <a:t>. </a:t>
            </a:r>
          </a:p>
          <a:p>
            <a:pPr>
              <a:spcBef>
                <a:spcPts val="600"/>
              </a:spcBef>
              <a:spcAft>
                <a:spcPts val="600"/>
              </a:spcAft>
              <a:buClr>
                <a:srgbClr val="C00000"/>
              </a:buClr>
              <a:buFont typeface="Arial" pitchFamily="34" charset="0"/>
              <a:buChar char="•"/>
            </a:pPr>
            <a:endParaRPr lang="ca-ES" sz="1400" dirty="0">
              <a:latin typeface="Arial" pitchFamily="34" charset="0"/>
              <a:cs typeface="Arial" pitchFamily="34" charset="0"/>
            </a:endParaRPr>
          </a:p>
          <a:p>
            <a:pPr>
              <a:spcBef>
                <a:spcPts val="600"/>
              </a:spcBef>
              <a:spcAft>
                <a:spcPts val="600"/>
              </a:spcAft>
              <a:buClr>
                <a:srgbClr val="C00000"/>
              </a:buClr>
              <a:buFont typeface="Arial" pitchFamily="34" charset="0"/>
              <a:buChar char="•"/>
            </a:pPr>
            <a:r>
              <a:rPr lang="ca-ES" sz="1400" dirty="0">
                <a:latin typeface="Arial" pitchFamily="34" charset="0"/>
                <a:cs typeface="Arial" pitchFamily="34" charset="0"/>
              </a:rPr>
              <a:t>Aplicació en el sector HORECA: </a:t>
            </a:r>
          </a:p>
          <a:p>
            <a:pPr marL="265113" lvl="1" algn="just">
              <a:spcBef>
                <a:spcPts val="600"/>
              </a:spcBef>
              <a:spcAft>
                <a:spcPts val="600"/>
              </a:spcAft>
              <a:buClr>
                <a:srgbClr val="C00000"/>
              </a:buClr>
            </a:pPr>
            <a:r>
              <a:rPr lang="ca-ES" sz="1400" dirty="0">
                <a:latin typeface="Arial" pitchFamily="34" charset="0"/>
                <a:cs typeface="Arial" pitchFamily="34" charset="0"/>
              </a:rPr>
              <a:t>El producte obtingut és òptim i el procés de reconstitució és </a:t>
            </a:r>
            <a:r>
              <a:rPr lang="ca-ES" sz="1400" b="1" dirty="0">
                <a:latin typeface="Arial" pitchFamily="34" charset="0"/>
                <a:cs typeface="Arial" pitchFamily="34" charset="0"/>
              </a:rPr>
              <a:t>fàcil i adaptable </a:t>
            </a:r>
            <a:r>
              <a:rPr lang="ca-ES" sz="1400" dirty="0">
                <a:latin typeface="Arial" pitchFamily="34" charset="0"/>
                <a:cs typeface="Arial" pitchFamily="34" charset="0"/>
              </a:rPr>
              <a:t>al servei de certs establiments de restauració que per</a:t>
            </a:r>
            <a:r>
              <a:rPr lang="ca-ES" sz="1400" b="1" dirty="0">
                <a:solidFill>
                  <a:srgbClr val="C00000"/>
                </a:solidFill>
                <a:latin typeface="Arial" pitchFamily="34" charset="0"/>
                <a:cs typeface="Arial" pitchFamily="34" charset="0"/>
              </a:rPr>
              <a:t> preu </a:t>
            </a:r>
            <a:r>
              <a:rPr lang="ca-ES" sz="1400" dirty="0">
                <a:latin typeface="Arial" pitchFamily="34" charset="0"/>
                <a:cs typeface="Arial" pitchFamily="34" charset="0"/>
              </a:rPr>
              <a:t>o per </a:t>
            </a:r>
            <a:r>
              <a:rPr lang="ca-ES" sz="1400" b="1" dirty="0">
                <a:solidFill>
                  <a:srgbClr val="C00000"/>
                </a:solidFill>
                <a:latin typeface="Arial" pitchFamily="34" charset="0"/>
                <a:cs typeface="Arial" pitchFamily="34" charset="0"/>
              </a:rPr>
              <a:t>vida útil </a:t>
            </a:r>
            <a:r>
              <a:rPr lang="ca-ES" sz="1400" dirty="0">
                <a:latin typeface="Arial" pitchFamily="34" charset="0"/>
                <a:cs typeface="Arial" pitchFamily="34" charset="0"/>
              </a:rPr>
              <a:t>del producte original, fins al moment no podien servir aquesta tipologia de productes. </a:t>
            </a:r>
          </a:p>
          <a:p>
            <a:pPr marL="265113" lvl="1" algn="just">
              <a:spcBef>
                <a:spcPts val="600"/>
              </a:spcBef>
              <a:spcAft>
                <a:spcPts val="600"/>
              </a:spcAft>
              <a:buClr>
                <a:srgbClr val="C00000"/>
              </a:buClr>
            </a:pPr>
            <a:r>
              <a:rPr lang="ca-ES" sz="1400" dirty="0">
                <a:latin typeface="Arial" pitchFamily="34" charset="0"/>
                <a:cs typeface="Arial" pitchFamily="34" charset="0"/>
              </a:rPr>
              <a:t>En quant als productes generats amb líquids de gustos diferents, els productes obtinguts són possibles ingredients de receptes que poden formar part d’una </a:t>
            </a:r>
            <a:r>
              <a:rPr lang="ca-ES" sz="1400" b="1" dirty="0">
                <a:solidFill>
                  <a:srgbClr val="C00000"/>
                </a:solidFill>
                <a:latin typeface="Arial" pitchFamily="34" charset="0"/>
                <a:cs typeface="Arial" pitchFamily="34" charset="0"/>
              </a:rPr>
              <a:t>alta diversitat de plats</a:t>
            </a:r>
            <a:r>
              <a:rPr lang="ca-ES" sz="1400" dirty="0">
                <a:latin typeface="Arial" pitchFamily="34" charset="0"/>
                <a:cs typeface="Arial" pitchFamily="34" charset="0"/>
              </a:rPr>
              <a:t>. </a:t>
            </a:r>
            <a:r>
              <a:rPr lang="ca-ES" sz="1400" b="1" dirty="0">
                <a:latin typeface="Arial" pitchFamily="34" charset="0"/>
                <a:cs typeface="Arial" pitchFamily="34" charset="0"/>
              </a:rPr>
              <a:t>La seva diferenciació en quant a producte derivat làctic que</a:t>
            </a:r>
            <a:r>
              <a:rPr lang="ca-ES" sz="1400" dirty="0">
                <a:latin typeface="Arial" pitchFamily="34" charset="0"/>
                <a:cs typeface="Arial" pitchFamily="34" charset="0"/>
              </a:rPr>
              <a:t> </a:t>
            </a:r>
            <a:r>
              <a:rPr lang="ca-ES" sz="1400" b="1" dirty="0">
                <a:latin typeface="Arial" pitchFamily="34" charset="0"/>
                <a:cs typeface="Arial" pitchFamily="34" charset="0"/>
              </a:rPr>
              <a:t>pot contenir gustos frescos i naturals sembla una oportunitat destacable i a tenir en compte a l’oferta de certs establiments amb limitades possibilitats d’utilitzar el producte original</a:t>
            </a:r>
            <a:r>
              <a:rPr lang="ca-ES" sz="1400" dirty="0">
                <a:latin typeface="Arial" pitchFamily="34" charset="0"/>
                <a:cs typeface="Arial" pitchFamily="34" charset="0"/>
              </a:rPr>
              <a:t>. </a:t>
            </a:r>
          </a:p>
        </p:txBody>
      </p:sp>
      <p:grpSp>
        <p:nvGrpSpPr>
          <p:cNvPr id="23" name="22 Grupo"/>
          <p:cNvGrpSpPr/>
          <p:nvPr/>
        </p:nvGrpSpPr>
        <p:grpSpPr>
          <a:xfrm>
            <a:off x="4912275" y="457622"/>
            <a:ext cx="1008827" cy="302931"/>
            <a:chOff x="5377805" y="370756"/>
            <a:chExt cx="1224136" cy="396107"/>
          </a:xfrm>
        </p:grpSpPr>
        <p:sp>
          <p:nvSpPr>
            <p:cNvPr id="24" name="23 Recortar rectángulo de esquina sencilla"/>
            <p:cNvSpPr/>
            <p:nvPr/>
          </p:nvSpPr>
          <p:spPr>
            <a:xfrm flipH="1">
              <a:off x="5400917" y="370756"/>
              <a:ext cx="1101711" cy="360040"/>
            </a:xfrm>
            <a:prstGeom prst="snip1Rect">
              <a:avLst>
                <a:gd name="adj" fmla="val 35320"/>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Unicode MS" pitchFamily="34" charset="-128"/>
                <a:ea typeface="Arial Unicode MS" pitchFamily="34" charset="-128"/>
                <a:cs typeface="Arial Unicode MS" pitchFamily="34" charset="-128"/>
              </a:endParaRPr>
            </a:p>
          </p:txBody>
        </p:sp>
        <p:sp>
          <p:nvSpPr>
            <p:cNvPr id="25" name="24 Rectángulo"/>
            <p:cNvSpPr/>
            <p:nvPr/>
          </p:nvSpPr>
          <p:spPr>
            <a:xfrm>
              <a:off x="5377805" y="404664"/>
              <a:ext cx="1224136" cy="362199"/>
            </a:xfrm>
            <a:prstGeom prst="rect">
              <a:avLst/>
            </a:prstGeom>
          </p:spPr>
          <p:txBody>
            <a:bodyPr wrap="square">
              <a:spAutoFit/>
            </a:bodyPr>
            <a:lstStyle/>
            <a:p>
              <a:pPr marL="457200" indent="-457200">
                <a:spcAft>
                  <a:spcPts val="1800"/>
                </a:spcAft>
                <a:buClr>
                  <a:schemeClr val="accent1"/>
                </a:buClr>
                <a:buSzPct val="107000"/>
                <a:defRPr/>
              </a:pPr>
              <a:r>
                <a:rPr lang="ca-ES" sz="1200" b="1" spc="-20" baseline="0" dirty="0">
                  <a:solidFill>
                    <a:schemeClr val="bg1"/>
                  </a:solidFill>
                  <a:latin typeface="Arial Unicode MS" pitchFamily="34" charset="-128"/>
                  <a:ea typeface="Arial Unicode MS" pitchFamily="34" charset="-128"/>
                  <a:cs typeface="Arial Unicode MS" pitchFamily="34" charset="-128"/>
                </a:rPr>
                <a:t>Oportunitat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2000"/>
                                        <p:tgtEl>
                                          <p:spTgt spid="19"/>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67 Rectángulo"/>
          <p:cNvSpPr/>
          <p:nvPr/>
        </p:nvSpPr>
        <p:spPr>
          <a:xfrm>
            <a:off x="6624736" y="836613"/>
            <a:ext cx="2411760" cy="59493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5" name="54 Rectángulo redondeado"/>
          <p:cNvSpPr/>
          <p:nvPr/>
        </p:nvSpPr>
        <p:spPr>
          <a:xfrm>
            <a:off x="6768752" y="5733256"/>
            <a:ext cx="2123728" cy="936104"/>
          </a:xfrm>
          <a:prstGeom prst="roundRect">
            <a:avLst>
              <a:gd name="adj" fmla="val 3968"/>
            </a:avLst>
          </a:prstGeom>
          <a:solidFill>
            <a:schemeClr val="accent2">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ca-ES"/>
          </a:p>
        </p:txBody>
      </p:sp>
      <p:sp>
        <p:nvSpPr>
          <p:cNvPr id="29" name="28 Rectángulo"/>
          <p:cNvSpPr/>
          <p:nvPr/>
        </p:nvSpPr>
        <p:spPr>
          <a:xfrm>
            <a:off x="35496" y="1903472"/>
            <a:ext cx="6192688" cy="3708708"/>
          </a:xfrm>
          <a:prstGeom prst="rect">
            <a:avLst/>
          </a:prstGeom>
        </p:spPr>
        <p:txBody>
          <a:bodyPr wrap="square">
            <a:spAutoFit/>
          </a:bodyPr>
          <a:lstStyle/>
          <a:p>
            <a:pPr marL="450850" lvl="0" indent="-273050" algn="just" eaLnBrk="0" hangingPunct="0">
              <a:spcBef>
                <a:spcPts val="1800"/>
              </a:spcBef>
              <a:spcAft>
                <a:spcPts val="1200"/>
              </a:spcAft>
              <a:buFont typeface="Arial" pitchFamily="34" charset="0"/>
              <a:buChar char="•"/>
              <a:defRPr/>
            </a:pPr>
            <a:r>
              <a:rPr lang="ca-ES" sz="1600" i="1" dirty="0">
                <a:latin typeface="Arial" pitchFamily="34" charset="0"/>
                <a:cs typeface="Arial" pitchFamily="34" charset="0"/>
              </a:rPr>
              <a:t>El </a:t>
            </a:r>
            <a:r>
              <a:rPr lang="ca-ES" sz="1600" b="1" i="1" dirty="0">
                <a:latin typeface="Arial" pitchFamily="34" charset="0"/>
                <a:cs typeface="Arial" pitchFamily="34" charset="0"/>
              </a:rPr>
              <a:t>fabricant de formatge fresc</a:t>
            </a:r>
            <a:r>
              <a:rPr lang="ca-ES" sz="1600" i="1" dirty="0">
                <a:latin typeface="Arial" pitchFamily="34" charset="0"/>
                <a:cs typeface="Arial" pitchFamily="34" charset="0"/>
              </a:rPr>
              <a:t> necessita llançar nous productes per la pressió que tenen de les grans cadenes.</a:t>
            </a:r>
          </a:p>
          <a:p>
            <a:pPr marL="450850" lvl="0" indent="-273050" algn="just" eaLnBrk="0" hangingPunct="0">
              <a:spcBef>
                <a:spcPts val="1800"/>
              </a:spcBef>
              <a:spcAft>
                <a:spcPts val="1200"/>
              </a:spcAft>
              <a:buFont typeface="Arial" pitchFamily="34" charset="0"/>
              <a:buChar char="•"/>
              <a:defRPr/>
            </a:pPr>
            <a:r>
              <a:rPr lang="ca-ES" sz="1600" i="1" dirty="0">
                <a:latin typeface="Arial" pitchFamily="34" charset="0"/>
                <a:ea typeface="ＭＳ Ｐゴシック" pitchFamily="-106" charset="-128"/>
                <a:cs typeface="Arial" pitchFamily="34" charset="0"/>
              </a:rPr>
              <a:t>El segment dels iogurts i les </a:t>
            </a:r>
            <a:r>
              <a:rPr lang="ca-ES" sz="1600" b="1" i="1" dirty="0">
                <a:latin typeface="Arial" pitchFamily="34" charset="0"/>
                <a:ea typeface="ＭＳ Ｐゴシック" pitchFamily="-106" charset="-128"/>
                <a:cs typeface="Arial" pitchFamily="34" charset="0"/>
              </a:rPr>
              <a:t>postres lactis </a:t>
            </a:r>
            <a:r>
              <a:rPr lang="ca-ES" sz="1600" i="1" dirty="0">
                <a:latin typeface="Arial" pitchFamily="34" charset="0"/>
                <a:ea typeface="ＭＳ Ｐゴシック" pitchFamily="-106" charset="-128"/>
                <a:cs typeface="Arial" pitchFamily="34" charset="0"/>
              </a:rPr>
              <a:t>configuren un dels segments d'alimentació amb major dosi d'innovació.</a:t>
            </a:r>
          </a:p>
          <a:p>
            <a:pPr marL="450850" lvl="0" indent="-273050" algn="just" eaLnBrk="0" hangingPunct="0">
              <a:spcBef>
                <a:spcPts val="1800"/>
              </a:spcBef>
              <a:spcAft>
                <a:spcPts val="1200"/>
              </a:spcAft>
              <a:buFont typeface="Arial" pitchFamily="34" charset="0"/>
              <a:buChar char="•"/>
              <a:defRPr/>
            </a:pPr>
            <a:r>
              <a:rPr lang="ca-ES" sz="1600" i="1" dirty="0">
                <a:latin typeface="Arial" pitchFamily="34" charset="0"/>
                <a:ea typeface="ＭＳ Ｐゴシック" pitchFamily="-106" charset="-128"/>
                <a:cs typeface="Arial" pitchFamily="34" charset="0"/>
              </a:rPr>
              <a:t>El mercat demanda </a:t>
            </a:r>
            <a:r>
              <a:rPr lang="ca-ES" sz="1600" b="1" i="1" dirty="0">
                <a:latin typeface="Arial" pitchFamily="34" charset="0"/>
                <a:ea typeface="ＭＳ Ｐゴシック" pitchFamily="-106" charset="-128"/>
                <a:cs typeface="Arial" pitchFamily="34" charset="0"/>
              </a:rPr>
              <a:t>productes especials </a:t>
            </a:r>
            <a:r>
              <a:rPr lang="ca-ES" sz="1600" i="1" dirty="0">
                <a:latin typeface="Arial" pitchFamily="34" charset="0"/>
                <a:ea typeface="ＭＳ Ｐゴシック" pitchFamily="-106" charset="-128"/>
                <a:cs typeface="Arial" pitchFamily="34" charset="0"/>
              </a:rPr>
              <a:t>com els ECO o AL·LÈRGENS o d’altres que  milloraren el valor nutritiu o simplement cobreixen  necessitats especials. I l’industrial valora la </a:t>
            </a:r>
            <a:r>
              <a:rPr lang="ca-ES" sz="1600" b="1" i="1" dirty="0">
                <a:latin typeface="Arial" pitchFamily="34" charset="0"/>
                <a:ea typeface="ＭＳ Ｐゴシック" pitchFamily="-106" charset="-128"/>
                <a:cs typeface="Arial" pitchFamily="34" charset="0"/>
              </a:rPr>
              <a:t>capacitat d’adaptació </a:t>
            </a:r>
            <a:r>
              <a:rPr lang="ca-ES" sz="1600" i="1" dirty="0">
                <a:latin typeface="Arial" pitchFamily="34" charset="0"/>
                <a:ea typeface="ＭＳ Ｐゴシック" pitchFamily="-106" charset="-128"/>
                <a:cs typeface="Arial" pitchFamily="34" charset="0"/>
              </a:rPr>
              <a:t>i </a:t>
            </a:r>
            <a:r>
              <a:rPr lang="ca-ES" sz="1600" b="1" i="1" dirty="0">
                <a:latin typeface="Arial" pitchFamily="34" charset="0"/>
                <a:ea typeface="ＭＳ Ｐゴシック" pitchFamily="-106" charset="-128"/>
                <a:cs typeface="Arial" pitchFamily="34" charset="0"/>
              </a:rPr>
              <a:t>flexibilitat</a:t>
            </a:r>
            <a:r>
              <a:rPr lang="ca-ES" sz="1600" i="1" dirty="0">
                <a:latin typeface="Arial" pitchFamily="34" charset="0"/>
                <a:ea typeface="ＭＳ Ｐゴシック" pitchFamily="-106" charset="-128"/>
                <a:cs typeface="Arial" pitchFamily="34" charset="0"/>
              </a:rPr>
              <a:t> dels seus lots d’elaboració.</a:t>
            </a:r>
            <a:endParaRPr lang="ca-ES" sz="1600" b="1" dirty="0">
              <a:latin typeface="Arial" pitchFamily="34" charset="0"/>
              <a:ea typeface="ＭＳ Ｐゴシック" pitchFamily="-106" charset="-128"/>
              <a:cs typeface="Arial" pitchFamily="34" charset="0"/>
            </a:endParaRPr>
          </a:p>
          <a:p>
            <a:pPr marL="450850" lvl="0" indent="-273050" algn="just" eaLnBrk="0" hangingPunct="0">
              <a:spcBef>
                <a:spcPts val="1800"/>
              </a:spcBef>
              <a:spcAft>
                <a:spcPts val="1200"/>
              </a:spcAft>
              <a:buFont typeface="Arial" pitchFamily="34" charset="0"/>
              <a:buChar char="•"/>
              <a:defRPr/>
            </a:pPr>
            <a:endParaRPr lang="ca-ES" sz="1600" dirty="0">
              <a:latin typeface="Arial" pitchFamily="34" charset="0"/>
              <a:ea typeface="ＭＳ Ｐゴシック" pitchFamily="-106" charset="-128"/>
              <a:cs typeface="Arial" pitchFamily="34" charset="0"/>
            </a:endParaRPr>
          </a:p>
        </p:txBody>
      </p:sp>
      <p:sp>
        <p:nvSpPr>
          <p:cNvPr id="53" name="52 Rectángulo"/>
          <p:cNvSpPr/>
          <p:nvPr/>
        </p:nvSpPr>
        <p:spPr>
          <a:xfrm>
            <a:off x="7229537" y="5733256"/>
            <a:ext cx="763351" cy="276999"/>
          </a:xfrm>
          <a:prstGeom prst="rect">
            <a:avLst/>
          </a:prstGeom>
        </p:spPr>
        <p:txBody>
          <a:bodyPr wrap="none">
            <a:spAutoFit/>
          </a:bodyPr>
          <a:lstStyle/>
          <a:p>
            <a:r>
              <a:rPr lang="ca-ES" sz="1200" dirty="0">
                <a:solidFill>
                  <a:schemeClr val="bg2">
                    <a:lumMod val="50000"/>
                  </a:schemeClr>
                </a:solidFill>
                <a:latin typeface="Arial" pitchFamily="34" charset="0"/>
                <a:ea typeface="ＭＳ Ｐゴシック" pitchFamily="-106" charset="-128"/>
                <a:cs typeface="Arial" pitchFamily="34" charset="0"/>
              </a:rPr>
              <a:t>Millorem</a:t>
            </a:r>
            <a:endParaRPr lang="ca-ES" sz="1200" dirty="0">
              <a:solidFill>
                <a:schemeClr val="bg2">
                  <a:lumMod val="50000"/>
                </a:schemeClr>
              </a:solidFill>
            </a:endParaRPr>
          </a:p>
        </p:txBody>
      </p:sp>
      <p:sp>
        <p:nvSpPr>
          <p:cNvPr id="54" name="53 Flecha abajo"/>
          <p:cNvSpPr/>
          <p:nvPr/>
        </p:nvSpPr>
        <p:spPr>
          <a:xfrm rot="10800000">
            <a:off x="6929976" y="5733256"/>
            <a:ext cx="288032" cy="288032"/>
          </a:xfrm>
          <a:prstGeom prst="downArrow">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7" name="56 Rectángulo"/>
          <p:cNvSpPr/>
          <p:nvPr/>
        </p:nvSpPr>
        <p:spPr>
          <a:xfrm>
            <a:off x="6804248" y="6165304"/>
            <a:ext cx="2088232" cy="800219"/>
          </a:xfrm>
          <a:prstGeom prst="rect">
            <a:avLst/>
          </a:prstGeom>
        </p:spPr>
        <p:txBody>
          <a:bodyPr wrap="square">
            <a:spAutoFit/>
          </a:bodyPr>
          <a:lstStyle/>
          <a:p>
            <a:pPr>
              <a:spcBef>
                <a:spcPts val="300"/>
              </a:spcBef>
              <a:spcAft>
                <a:spcPts val="300"/>
              </a:spcAft>
            </a:pPr>
            <a:r>
              <a:rPr lang="ca-ES" sz="1200" b="1" dirty="0">
                <a:solidFill>
                  <a:srgbClr val="C00000"/>
                </a:solidFill>
                <a:latin typeface="Arial" pitchFamily="34" charset="0"/>
                <a:ea typeface="ＭＳ Ｐゴシック" pitchFamily="-106" charset="-128"/>
                <a:cs typeface="Arial" pitchFamily="34" charset="0"/>
              </a:rPr>
              <a:t>L’oferta de producte.</a:t>
            </a:r>
          </a:p>
          <a:p>
            <a:pPr>
              <a:spcBef>
                <a:spcPts val="300"/>
              </a:spcBef>
              <a:spcAft>
                <a:spcPts val="300"/>
              </a:spcAft>
            </a:pPr>
            <a:r>
              <a:rPr lang="ca-ES" sz="1200" b="1" dirty="0">
                <a:solidFill>
                  <a:srgbClr val="C00000"/>
                </a:solidFill>
                <a:latin typeface="Arial" pitchFamily="34" charset="0"/>
                <a:ea typeface="ＭＳ Ｐゴシック" pitchFamily="-106" charset="-128"/>
                <a:cs typeface="Arial" pitchFamily="34" charset="0"/>
              </a:rPr>
              <a:t>Flexibilitat de producció.</a:t>
            </a:r>
          </a:p>
          <a:p>
            <a:pPr>
              <a:spcBef>
                <a:spcPts val="300"/>
              </a:spcBef>
              <a:spcAft>
                <a:spcPts val="300"/>
              </a:spcAft>
            </a:pPr>
            <a:endParaRPr lang="ca-ES" sz="1200" b="1" dirty="0">
              <a:solidFill>
                <a:srgbClr val="C00000"/>
              </a:solidFill>
              <a:latin typeface="Arial" pitchFamily="34" charset="0"/>
              <a:ea typeface="ＭＳ Ｐゴシック" pitchFamily="-106" charset="-128"/>
              <a:cs typeface="Arial" pitchFamily="34" charset="0"/>
            </a:endParaRPr>
          </a:p>
        </p:txBody>
      </p:sp>
      <p:sp>
        <p:nvSpPr>
          <p:cNvPr id="58" name="57 Rectángulo redondeado"/>
          <p:cNvSpPr/>
          <p:nvPr/>
        </p:nvSpPr>
        <p:spPr>
          <a:xfrm>
            <a:off x="6768752" y="908720"/>
            <a:ext cx="2123728" cy="4680520"/>
          </a:xfrm>
          <a:prstGeom prst="roundRect">
            <a:avLst>
              <a:gd name="adj" fmla="val 2028"/>
            </a:avLst>
          </a:prstGeom>
          <a:solidFill>
            <a:schemeClr val="accent2">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ca-ES"/>
          </a:p>
        </p:txBody>
      </p:sp>
      <p:sp>
        <p:nvSpPr>
          <p:cNvPr id="56" name="55 Rectángulo"/>
          <p:cNvSpPr/>
          <p:nvPr/>
        </p:nvSpPr>
        <p:spPr>
          <a:xfrm>
            <a:off x="6732240" y="908720"/>
            <a:ext cx="2232248" cy="4770537"/>
          </a:xfrm>
          <a:prstGeom prst="rect">
            <a:avLst/>
          </a:prstGeom>
        </p:spPr>
        <p:txBody>
          <a:bodyPr wrap="square">
            <a:spAutoFit/>
          </a:bodyPr>
          <a:lstStyle/>
          <a:p>
            <a:pPr marL="84138" eaLnBrk="0" hangingPunct="0">
              <a:spcBef>
                <a:spcPts val="1200"/>
              </a:spcBef>
              <a:buClr>
                <a:srgbClr val="C00000"/>
              </a:buClr>
              <a:buFont typeface="Arial" pitchFamily="34" charset="0"/>
              <a:buChar char="•"/>
              <a:defRPr/>
            </a:pPr>
            <a:r>
              <a:rPr lang="ca-ES" sz="1100" i="1" dirty="0">
                <a:latin typeface="Arial" pitchFamily="34" charset="0"/>
                <a:ea typeface="ＭＳ Ｐゴシック" pitchFamily="-106" charset="-128"/>
                <a:cs typeface="Arial" pitchFamily="34" charset="0"/>
              </a:rPr>
              <a:t>Segons el portal </a:t>
            </a:r>
            <a:r>
              <a:rPr lang="ca-ES" sz="1100" i="1" dirty="0" err="1">
                <a:latin typeface="Arial" pitchFamily="34" charset="0"/>
                <a:ea typeface="ＭＳ Ｐゴシック" pitchFamily="-106" charset="-128"/>
                <a:cs typeface="Arial" pitchFamily="34" charset="0"/>
              </a:rPr>
              <a:t>INFORESTAURACIÓN.com</a:t>
            </a:r>
            <a:r>
              <a:rPr lang="ca-ES" sz="1100" i="1" dirty="0">
                <a:latin typeface="Arial" pitchFamily="34" charset="0"/>
                <a:ea typeface="ＭＳ Ｐゴシック" pitchFamily="-106" charset="-128"/>
                <a:cs typeface="Arial" pitchFamily="34" charset="0"/>
              </a:rPr>
              <a:t> (gestionat per  FDS Group, editora de les revistes "COCINAR Y COMER FOOD, RESTAURACIÓN Y HOSTELERÍA" y "FRANQUICIAS Y NEGOCIOS") en els últims sis anys, el segment de la llet amb valor afegit ha incrementat en més d'un </a:t>
            </a:r>
            <a:r>
              <a:rPr lang="ca-ES" sz="1600" b="1" i="1" dirty="0">
                <a:latin typeface="Arial" pitchFamily="34" charset="0"/>
                <a:ea typeface="ＭＳ Ｐゴシック" pitchFamily="-106" charset="-128"/>
                <a:cs typeface="Arial" pitchFamily="34" charset="0"/>
              </a:rPr>
              <a:t>5%</a:t>
            </a:r>
            <a:r>
              <a:rPr lang="ca-ES" sz="1600" i="1" dirty="0">
                <a:latin typeface="Arial" pitchFamily="34" charset="0"/>
                <a:ea typeface="ＭＳ Ｐゴシック" pitchFamily="-106" charset="-128"/>
                <a:cs typeface="Arial" pitchFamily="34" charset="0"/>
              </a:rPr>
              <a:t> </a:t>
            </a:r>
            <a:r>
              <a:rPr lang="ca-ES" sz="1100" i="1" dirty="0">
                <a:latin typeface="Arial" pitchFamily="34" charset="0"/>
                <a:ea typeface="ＭＳ Ｐゴシック" pitchFamily="-106" charset="-128"/>
                <a:cs typeface="Arial" pitchFamily="34" charset="0"/>
              </a:rPr>
              <a:t>la seva quota sobre el volum total de vendes a Europa. </a:t>
            </a:r>
          </a:p>
          <a:p>
            <a:pPr marL="84138" eaLnBrk="0" hangingPunct="0">
              <a:spcBef>
                <a:spcPts val="1200"/>
              </a:spcBef>
              <a:buClr>
                <a:srgbClr val="C00000"/>
              </a:buClr>
              <a:buFont typeface="Arial" pitchFamily="34" charset="0"/>
              <a:buChar char="•"/>
              <a:defRPr/>
            </a:pPr>
            <a:r>
              <a:rPr lang="ca-ES" sz="1100" i="1" dirty="0">
                <a:latin typeface="Arial" pitchFamily="34" charset="0"/>
                <a:ea typeface="ＭＳ Ｐゴシック" pitchFamily="-106" charset="-128"/>
                <a:cs typeface="Arial" pitchFamily="34" charset="0"/>
              </a:rPr>
              <a:t>Considerant l’estudi del Ministeri d’agricultura i alimentació del govern d’Espanya  “</a:t>
            </a:r>
            <a:r>
              <a:rPr lang="ca-ES" sz="1100" i="1" dirty="0" err="1">
                <a:latin typeface="Arial" pitchFamily="34" charset="0"/>
                <a:ea typeface="ＭＳ Ｐゴシック" pitchFamily="-106" charset="-128"/>
                <a:cs typeface="Arial" pitchFamily="34" charset="0"/>
              </a:rPr>
              <a:t>Análisis</a:t>
            </a:r>
            <a:r>
              <a:rPr lang="ca-ES" sz="1100" i="1" dirty="0">
                <a:latin typeface="Arial" pitchFamily="34" charset="0"/>
                <a:ea typeface="ＭＳ Ｐゴシック" pitchFamily="-106" charset="-128"/>
                <a:cs typeface="Arial" pitchFamily="34" charset="0"/>
              </a:rPr>
              <a:t> sobre los </a:t>
            </a:r>
            <a:r>
              <a:rPr lang="ca-ES" sz="1100" i="1" dirty="0" err="1">
                <a:latin typeface="Arial" pitchFamily="34" charset="0"/>
                <a:ea typeface="ＭＳ Ｐゴシック" pitchFamily="-106" charset="-128"/>
                <a:cs typeface="Arial" pitchFamily="34" charset="0"/>
              </a:rPr>
              <a:t>hábitos</a:t>
            </a:r>
            <a:r>
              <a:rPr lang="ca-ES" sz="1100" i="1" dirty="0">
                <a:latin typeface="Arial" pitchFamily="34" charset="0"/>
                <a:ea typeface="ＭＳ Ｐゴシック" pitchFamily="-106" charset="-128"/>
                <a:cs typeface="Arial" pitchFamily="34" charset="0"/>
              </a:rPr>
              <a:t> de </a:t>
            </a:r>
            <a:r>
              <a:rPr lang="ca-ES" sz="1100" i="1" dirty="0" err="1">
                <a:latin typeface="Arial" pitchFamily="34" charset="0"/>
                <a:ea typeface="ＭＳ Ｐゴシック" pitchFamily="-106" charset="-128"/>
                <a:cs typeface="Arial" pitchFamily="34" charset="0"/>
              </a:rPr>
              <a:t>aprovisionamiento</a:t>
            </a:r>
            <a:r>
              <a:rPr lang="ca-ES" sz="1100" i="1" dirty="0">
                <a:latin typeface="Arial" pitchFamily="34" charset="0"/>
                <a:ea typeface="ＭＳ Ｐゴシック" pitchFamily="-106" charset="-128"/>
                <a:cs typeface="Arial" pitchFamily="34" charset="0"/>
              </a:rPr>
              <a:t> en las </a:t>
            </a:r>
            <a:r>
              <a:rPr lang="ca-ES" sz="1100" i="1" dirty="0" err="1">
                <a:latin typeface="Arial" pitchFamily="34" charset="0"/>
                <a:ea typeface="ＭＳ Ｐゴシック" pitchFamily="-106" charset="-128"/>
                <a:cs typeface="Arial" pitchFamily="34" charset="0"/>
              </a:rPr>
              <a:t>actividades</a:t>
            </a:r>
            <a:r>
              <a:rPr lang="ca-ES" sz="1100" i="1" dirty="0">
                <a:latin typeface="Arial" pitchFamily="34" charset="0"/>
                <a:ea typeface="ＭＳ Ｐゴシック" pitchFamily="-106" charset="-128"/>
                <a:cs typeface="Arial" pitchFamily="34" charset="0"/>
              </a:rPr>
              <a:t> de </a:t>
            </a:r>
            <a:r>
              <a:rPr lang="ca-ES" sz="1100" i="1" dirty="0" err="1">
                <a:latin typeface="Arial" pitchFamily="34" charset="0"/>
                <a:ea typeface="ＭＳ Ｐゴシック" pitchFamily="-106" charset="-128"/>
                <a:cs typeface="Arial" pitchFamily="34" charset="0"/>
              </a:rPr>
              <a:t>restauración</a:t>
            </a:r>
            <a:r>
              <a:rPr lang="ca-ES" sz="1100" i="1" dirty="0">
                <a:latin typeface="Arial" pitchFamily="34" charset="0"/>
                <a:ea typeface="ＭＳ Ｐゴシック" pitchFamily="-106" charset="-128"/>
                <a:cs typeface="Arial" pitchFamily="34" charset="0"/>
              </a:rPr>
              <a:t>” (any 2013)  El consum aproximant en Iogurts i postres làctics dels restaurants i establiments de menjar a Catalunya estaria al voltant de </a:t>
            </a:r>
            <a:r>
              <a:rPr lang="ca-ES" sz="1400" b="1" i="1" dirty="0">
                <a:latin typeface="Arial" pitchFamily="34" charset="0"/>
                <a:ea typeface="ＭＳ Ｐゴシック" pitchFamily="-106" charset="-128"/>
                <a:cs typeface="Arial" pitchFamily="34" charset="0"/>
              </a:rPr>
              <a:t>17.000.000€. </a:t>
            </a:r>
            <a:endParaRPr lang="ca-ES" sz="1100" b="1" i="1" dirty="0">
              <a:latin typeface="Arial" pitchFamily="34" charset="0"/>
              <a:ea typeface="ＭＳ Ｐゴシック" pitchFamily="-106" charset="-128"/>
              <a:cs typeface="Arial" pitchFamily="34" charset="0"/>
            </a:endParaRPr>
          </a:p>
        </p:txBody>
      </p:sp>
      <p:cxnSp>
        <p:nvCxnSpPr>
          <p:cNvPr id="62" name="61 Conector recto"/>
          <p:cNvCxnSpPr/>
          <p:nvPr/>
        </p:nvCxnSpPr>
        <p:spPr>
          <a:xfrm>
            <a:off x="7344816" y="6021288"/>
            <a:ext cx="1512168"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9 Rectángulo"/>
          <p:cNvSpPr/>
          <p:nvPr/>
        </p:nvSpPr>
        <p:spPr>
          <a:xfrm>
            <a:off x="179512" y="1052736"/>
            <a:ext cx="6362639" cy="400110"/>
          </a:xfrm>
          <a:prstGeom prst="rect">
            <a:avLst/>
          </a:prstGeom>
        </p:spPr>
        <p:txBody>
          <a:bodyPr wrap="none">
            <a:spAutoFit/>
          </a:bodyPr>
          <a:lstStyle/>
          <a:p>
            <a:pPr>
              <a:buClr>
                <a:srgbClr val="C00000"/>
              </a:buClr>
              <a:buFont typeface="Arial" pitchFamily="34" charset="0"/>
              <a:buChar char="•"/>
            </a:pPr>
            <a:r>
              <a:rPr lang="ca-ES" dirty="0">
                <a:latin typeface="Arial" pitchFamily="34" charset="0"/>
                <a:ea typeface="ＭＳ Ｐゴシック" pitchFamily="-106" charset="-128"/>
                <a:cs typeface="Arial" pitchFamily="34" charset="0"/>
              </a:rPr>
              <a:t> Potencial del </a:t>
            </a:r>
            <a:r>
              <a:rPr lang="ca-ES" sz="2000" dirty="0">
                <a:latin typeface="Segoe Script" pitchFamily="34" charset="0"/>
                <a:ea typeface="ＭＳ Ｐゴシック" pitchFamily="-106" charset="-128"/>
                <a:cs typeface="Arial" pitchFamily="34" charset="0"/>
              </a:rPr>
              <a:t>Concentrat de </a:t>
            </a:r>
            <a:r>
              <a:rPr lang="ca-ES" sz="2000" b="1" dirty="0">
                <a:latin typeface="Segoe Script" pitchFamily="34" charset="0"/>
                <a:ea typeface="ＭＳ Ｐゴシック" pitchFamily="-106" charset="-128"/>
                <a:cs typeface="Arial" pitchFamily="34" charset="0"/>
              </a:rPr>
              <a:t>Cremós</a:t>
            </a:r>
            <a:r>
              <a:rPr lang="ca-ES" sz="2000" dirty="0">
                <a:latin typeface="Segoe Script" pitchFamily="34" charset="0"/>
                <a:ea typeface="ＭＳ Ｐゴシック" pitchFamily="-106" charset="-128"/>
                <a:cs typeface="Arial" pitchFamily="34" charset="0"/>
              </a:rPr>
              <a:t>  </a:t>
            </a:r>
            <a:r>
              <a:rPr lang="ca-ES" dirty="0">
                <a:latin typeface="Arial" pitchFamily="34" charset="0"/>
                <a:ea typeface="ＭＳ Ｐゴシック" pitchFamily="-106" charset="-128"/>
                <a:cs typeface="Arial" pitchFamily="34" charset="0"/>
              </a:rPr>
              <a:t>en la V GAMA</a:t>
            </a:r>
            <a:endParaRPr lang="ca-ES" dirty="0"/>
          </a:p>
        </p:txBody>
      </p:sp>
      <p:grpSp>
        <p:nvGrpSpPr>
          <p:cNvPr id="14" name="13 Grupo"/>
          <p:cNvGrpSpPr/>
          <p:nvPr/>
        </p:nvGrpSpPr>
        <p:grpSpPr>
          <a:xfrm>
            <a:off x="4912275" y="457622"/>
            <a:ext cx="1008827" cy="302931"/>
            <a:chOff x="5377805" y="370756"/>
            <a:chExt cx="1224136" cy="396107"/>
          </a:xfrm>
        </p:grpSpPr>
        <p:sp>
          <p:nvSpPr>
            <p:cNvPr id="15" name="14 Recortar rectángulo de esquina sencilla"/>
            <p:cNvSpPr/>
            <p:nvPr/>
          </p:nvSpPr>
          <p:spPr>
            <a:xfrm flipH="1">
              <a:off x="5400917" y="370756"/>
              <a:ext cx="1101711" cy="360040"/>
            </a:xfrm>
            <a:prstGeom prst="snip1Rect">
              <a:avLst>
                <a:gd name="adj" fmla="val 35320"/>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Unicode MS" pitchFamily="34" charset="-128"/>
                <a:ea typeface="Arial Unicode MS" pitchFamily="34" charset="-128"/>
                <a:cs typeface="Arial Unicode MS" pitchFamily="34" charset="-128"/>
              </a:endParaRPr>
            </a:p>
          </p:txBody>
        </p:sp>
        <p:sp>
          <p:nvSpPr>
            <p:cNvPr id="16" name="15 Rectángulo"/>
            <p:cNvSpPr/>
            <p:nvPr/>
          </p:nvSpPr>
          <p:spPr>
            <a:xfrm>
              <a:off x="5377805" y="404664"/>
              <a:ext cx="1224136" cy="362199"/>
            </a:xfrm>
            <a:prstGeom prst="rect">
              <a:avLst/>
            </a:prstGeom>
          </p:spPr>
          <p:txBody>
            <a:bodyPr wrap="square">
              <a:spAutoFit/>
            </a:bodyPr>
            <a:lstStyle/>
            <a:p>
              <a:pPr marL="457200" indent="-457200">
                <a:spcAft>
                  <a:spcPts val="1800"/>
                </a:spcAft>
                <a:buClr>
                  <a:schemeClr val="accent1"/>
                </a:buClr>
                <a:buSzPct val="107000"/>
                <a:defRPr/>
              </a:pPr>
              <a:r>
                <a:rPr lang="ca-ES" sz="1200" b="1" spc="-20" baseline="0" dirty="0">
                  <a:solidFill>
                    <a:schemeClr val="bg1"/>
                  </a:solidFill>
                  <a:latin typeface="Arial Unicode MS" pitchFamily="34" charset="-128"/>
                  <a:ea typeface="Arial Unicode MS" pitchFamily="34" charset="-128"/>
                  <a:cs typeface="Arial Unicode MS" pitchFamily="34" charset="-128"/>
                </a:rPr>
                <a:t>Oportunitat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55" grpId="0" animBg="1"/>
      <p:bldP spid="53" grpId="0"/>
      <p:bldP spid="54" grpId="0" animBg="1"/>
      <p:bldP spid="57" grpId="0"/>
      <p:bldP spid="58" grpId="0" animBg="1"/>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descr="https://sp.yimg.com/xj/th?id=HQ.145537774357&amp;pid=15.1&amp;P=0&amp;w=300&amp;h=300"/>
          <p:cNvPicPr>
            <a:picLocks noChangeAspect="1" noChangeArrowheads="1"/>
          </p:cNvPicPr>
          <p:nvPr/>
        </p:nvPicPr>
        <p:blipFill>
          <a:blip r:embed="rId3" cstate="print"/>
          <a:srcRect l="16682" r="14075"/>
          <a:stretch>
            <a:fillRect/>
          </a:stretch>
        </p:blipFill>
        <p:spPr bwMode="auto">
          <a:xfrm>
            <a:off x="7132638" y="1265163"/>
            <a:ext cx="2011362" cy="2955925"/>
          </a:xfrm>
          <a:prstGeom prst="rect">
            <a:avLst/>
          </a:prstGeom>
          <a:noFill/>
          <a:ln w="9525">
            <a:noFill/>
            <a:miter lim="800000"/>
            <a:headEnd/>
            <a:tailEnd/>
          </a:ln>
        </p:spPr>
      </p:pic>
      <p:pic>
        <p:nvPicPr>
          <p:cNvPr id="32" name="Picture 4" descr="https://resources.salewhale.ca/products_sales_images/retailer_5/2015-09-25/p0_1443209450.1914/danone-activia-650g.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4266744" y="1068262"/>
            <a:ext cx="1385375" cy="1623884"/>
          </a:xfrm>
          <a:prstGeom prst="rect">
            <a:avLst/>
          </a:prstGeom>
          <a:noFill/>
          <a:ln w="9525">
            <a:noFill/>
            <a:miter lim="800000"/>
            <a:headEnd/>
            <a:tailEnd/>
          </a:ln>
        </p:spPr>
      </p:pic>
      <p:pic>
        <p:nvPicPr>
          <p:cNvPr id="35" name="Picture 4" descr="http://www.informacionmercadona.es/wp-content/uploads/tartas-padre.jpg"/>
          <p:cNvPicPr>
            <a:picLocks noChangeAspect="1" noChangeArrowheads="1"/>
          </p:cNvPicPr>
          <p:nvPr/>
        </p:nvPicPr>
        <p:blipFill>
          <a:blip r:embed="rId5" cstate="print">
            <a:clrChange>
              <a:clrFrom>
                <a:srgbClr val="FFFFFF"/>
              </a:clrFrom>
              <a:clrTo>
                <a:srgbClr val="FFFFFF">
                  <a:alpha val="0"/>
                </a:srgbClr>
              </a:clrTo>
            </a:clrChange>
          </a:blip>
          <a:srcRect r="51303"/>
          <a:stretch>
            <a:fillRect/>
          </a:stretch>
        </p:blipFill>
        <p:spPr bwMode="auto">
          <a:xfrm>
            <a:off x="5184898" y="1878980"/>
            <a:ext cx="2050927" cy="1866900"/>
          </a:xfrm>
          <a:prstGeom prst="rect">
            <a:avLst/>
          </a:prstGeom>
          <a:noFill/>
          <a:ln w="9525">
            <a:noFill/>
            <a:miter lim="800000"/>
            <a:headEnd/>
            <a:tailEnd/>
          </a:ln>
        </p:spPr>
      </p:pic>
      <p:sp>
        <p:nvSpPr>
          <p:cNvPr id="29" name="28 Rectángulo"/>
          <p:cNvSpPr/>
          <p:nvPr/>
        </p:nvSpPr>
        <p:spPr>
          <a:xfrm>
            <a:off x="395536" y="1589886"/>
            <a:ext cx="8280920" cy="2092881"/>
          </a:xfrm>
          <a:prstGeom prst="rect">
            <a:avLst/>
          </a:prstGeom>
        </p:spPr>
        <p:txBody>
          <a:bodyPr wrap="square">
            <a:spAutoFit/>
          </a:bodyPr>
          <a:lstStyle/>
          <a:p>
            <a:pPr marL="450850"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450850"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908050" lvl="1"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450850" lvl="0" indent="-273050" eaLnBrk="0" hangingPunct="0">
              <a:spcBef>
                <a:spcPts val="1200"/>
              </a:spcBef>
              <a:buClr>
                <a:srgbClr val="92D050"/>
              </a:buClr>
              <a:buFont typeface="Wingdings" pitchFamily="2" charset="2"/>
              <a:buChar char="§"/>
              <a:defRPr/>
            </a:pPr>
            <a:endParaRPr lang="ca-ES" b="1" dirty="0">
              <a:latin typeface="Arial" pitchFamily="34" charset="0"/>
              <a:ea typeface="ＭＳ Ｐゴシック" pitchFamily="-106" charset="-128"/>
              <a:cs typeface="Arial" pitchFamily="34" charset="0"/>
            </a:endParaRPr>
          </a:p>
          <a:p>
            <a:pPr marL="450850" lvl="0"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p:txBody>
      </p:sp>
      <p:sp>
        <p:nvSpPr>
          <p:cNvPr id="21" name="20 Rectángulo"/>
          <p:cNvSpPr/>
          <p:nvPr/>
        </p:nvSpPr>
        <p:spPr>
          <a:xfrm>
            <a:off x="395536" y="1589886"/>
            <a:ext cx="8280920" cy="2092881"/>
          </a:xfrm>
          <a:prstGeom prst="rect">
            <a:avLst/>
          </a:prstGeom>
        </p:spPr>
        <p:txBody>
          <a:bodyPr wrap="square">
            <a:spAutoFit/>
          </a:bodyPr>
          <a:lstStyle/>
          <a:p>
            <a:pPr marL="450850"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450850"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908050" lvl="1"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450850" lvl="0" indent="-273050" eaLnBrk="0" hangingPunct="0">
              <a:spcBef>
                <a:spcPts val="1200"/>
              </a:spcBef>
              <a:buClr>
                <a:srgbClr val="92D050"/>
              </a:buClr>
              <a:buFont typeface="Wingdings" pitchFamily="2" charset="2"/>
              <a:buChar char="§"/>
              <a:defRPr/>
            </a:pPr>
            <a:endParaRPr lang="ca-ES" b="1" dirty="0">
              <a:latin typeface="Arial" pitchFamily="34" charset="0"/>
              <a:ea typeface="ＭＳ Ｐゴシック" pitchFamily="-106" charset="-128"/>
              <a:cs typeface="Arial" pitchFamily="34" charset="0"/>
            </a:endParaRPr>
          </a:p>
          <a:p>
            <a:pPr marL="450850" lvl="0"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p:txBody>
      </p:sp>
      <p:sp>
        <p:nvSpPr>
          <p:cNvPr id="22" name="21 Rectángulo"/>
          <p:cNvSpPr/>
          <p:nvPr/>
        </p:nvSpPr>
        <p:spPr>
          <a:xfrm>
            <a:off x="179513" y="1534428"/>
            <a:ext cx="4464495" cy="5062924"/>
          </a:xfrm>
          <a:prstGeom prst="rect">
            <a:avLst/>
          </a:prstGeom>
        </p:spPr>
        <p:txBody>
          <a:bodyPr wrap="square">
            <a:spAutoFit/>
          </a:bodyPr>
          <a:lstStyle/>
          <a:p>
            <a:pPr lvl="0" algn="just">
              <a:spcBef>
                <a:spcPts val="300"/>
              </a:spcBef>
              <a:spcAft>
                <a:spcPts val="300"/>
              </a:spcAft>
              <a:buClr>
                <a:srgbClr val="C00000"/>
              </a:buClr>
              <a:buFont typeface="Arial" pitchFamily="34" charset="0"/>
              <a:buChar char="•"/>
            </a:pPr>
            <a:r>
              <a:rPr lang="ca-ES" sz="1400" dirty="0">
                <a:latin typeface="Arial" pitchFamily="34" charset="0"/>
                <a:cs typeface="Arial" pitchFamily="34" charset="0"/>
              </a:rPr>
              <a:t> La tendència s'orienta a </a:t>
            </a:r>
            <a:r>
              <a:rPr lang="ca-ES" sz="1400" b="1" dirty="0">
                <a:solidFill>
                  <a:srgbClr val="C00000"/>
                </a:solidFill>
                <a:latin typeface="Arial" pitchFamily="34" charset="0"/>
                <a:cs typeface="Arial" pitchFamily="34" charset="0"/>
              </a:rPr>
              <a:t>no llançar productes làctics iguals</a:t>
            </a:r>
            <a:r>
              <a:rPr lang="ca-ES" sz="1400" dirty="0">
                <a:latin typeface="Arial" pitchFamily="34" charset="0"/>
                <a:cs typeface="Arial" pitchFamily="34" charset="0"/>
              </a:rPr>
              <a:t> als que estan ja en el mercat, sinó insistir amb n</a:t>
            </a:r>
            <a:r>
              <a:rPr lang="ca-ES" sz="1400" b="1" dirty="0">
                <a:latin typeface="Arial" pitchFamily="34" charset="0"/>
                <a:cs typeface="Arial" pitchFamily="34" charset="0"/>
              </a:rPr>
              <a:t>oves propostes amb barreja de sabors  i presentacions més versàtils</a:t>
            </a:r>
            <a:r>
              <a:rPr lang="ca-ES" sz="1400" dirty="0">
                <a:latin typeface="Arial" pitchFamily="34" charset="0"/>
                <a:cs typeface="Arial" pitchFamily="34" charset="0"/>
              </a:rPr>
              <a:t>. </a:t>
            </a:r>
          </a:p>
          <a:p>
            <a:pPr lvl="0" algn="just">
              <a:spcBef>
                <a:spcPts val="300"/>
              </a:spcBef>
              <a:spcAft>
                <a:spcPts val="300"/>
              </a:spcAft>
              <a:buClr>
                <a:srgbClr val="C00000"/>
              </a:buClr>
              <a:buFont typeface="Arial" pitchFamily="34" charset="0"/>
              <a:buChar char="•"/>
            </a:pPr>
            <a:r>
              <a:rPr lang="ca-ES" sz="1400" dirty="0">
                <a:latin typeface="Arial" pitchFamily="34" charset="0"/>
                <a:cs typeface="Arial" pitchFamily="34" charset="0"/>
              </a:rPr>
              <a:t> Els consumidors prenen com a criteris decisius al moment de la compra el </a:t>
            </a:r>
            <a:r>
              <a:rPr lang="ca-ES" sz="1400" b="1" dirty="0">
                <a:solidFill>
                  <a:srgbClr val="C00000"/>
                </a:solidFill>
                <a:latin typeface="Arial" pitchFamily="34" charset="0"/>
                <a:cs typeface="Arial" pitchFamily="34" charset="0"/>
              </a:rPr>
              <a:t>valor de la marca</a:t>
            </a:r>
            <a:r>
              <a:rPr lang="ca-ES" sz="1400" dirty="0">
                <a:solidFill>
                  <a:srgbClr val="C00000"/>
                </a:solidFill>
                <a:latin typeface="Arial" pitchFamily="34" charset="0"/>
                <a:cs typeface="Arial" pitchFamily="34" charset="0"/>
              </a:rPr>
              <a:t> i </a:t>
            </a:r>
            <a:r>
              <a:rPr lang="ca-ES" sz="1400" b="1" dirty="0">
                <a:solidFill>
                  <a:srgbClr val="C00000"/>
                </a:solidFill>
                <a:latin typeface="Arial" pitchFamily="34" charset="0"/>
                <a:cs typeface="Arial" pitchFamily="34" charset="0"/>
              </a:rPr>
              <a:t>la presentació dels productes</a:t>
            </a:r>
            <a:r>
              <a:rPr lang="ca-ES" sz="1400" dirty="0">
                <a:latin typeface="Arial" pitchFamily="34" charset="0"/>
                <a:cs typeface="Arial" pitchFamily="34" charset="0"/>
              </a:rPr>
              <a:t>. Les estratègies de diferenciació de productes i el màrqueting d'aquests prevaldran en la decisió de compra de clients i consumidors finals. </a:t>
            </a:r>
          </a:p>
          <a:p>
            <a:pPr lvl="0" algn="just">
              <a:spcBef>
                <a:spcPts val="300"/>
              </a:spcBef>
              <a:spcAft>
                <a:spcPts val="300"/>
              </a:spcAft>
              <a:buClr>
                <a:srgbClr val="C00000"/>
              </a:buClr>
              <a:buFont typeface="Arial" pitchFamily="34" charset="0"/>
              <a:buChar char="•"/>
            </a:pPr>
            <a:r>
              <a:rPr lang="ca-ES" sz="1400" dirty="0">
                <a:latin typeface="Arial" pitchFamily="34" charset="0"/>
                <a:cs typeface="Arial" pitchFamily="34" charset="0"/>
              </a:rPr>
              <a:t> El mercat de la transformació de la llet és molt madur i molts productors estan buscant la manera d’incrementar el valor per mantenir els marges amb el </a:t>
            </a:r>
            <a:r>
              <a:rPr lang="ca-ES" sz="1400" b="1" dirty="0">
                <a:latin typeface="Arial" pitchFamily="34" charset="0"/>
                <a:cs typeface="Arial" pitchFamily="34" charset="0"/>
              </a:rPr>
              <a:t>llançament de nous productes</a:t>
            </a:r>
            <a:r>
              <a:rPr lang="ca-ES" sz="1400" dirty="0">
                <a:latin typeface="Arial" pitchFamily="34" charset="0"/>
                <a:cs typeface="Arial" pitchFamily="34" charset="0"/>
              </a:rPr>
              <a:t>.</a:t>
            </a:r>
          </a:p>
          <a:p>
            <a:pPr lvl="0" algn="just">
              <a:spcBef>
                <a:spcPts val="300"/>
              </a:spcBef>
              <a:spcAft>
                <a:spcPts val="300"/>
              </a:spcAft>
              <a:buClr>
                <a:srgbClr val="C00000"/>
              </a:buClr>
              <a:buFont typeface="Arial" pitchFamily="34" charset="0"/>
              <a:buChar char="•"/>
            </a:pPr>
            <a:r>
              <a:rPr lang="ca-ES" sz="1400" dirty="0">
                <a:latin typeface="Arial" pitchFamily="34" charset="0"/>
                <a:cs typeface="Arial" pitchFamily="34" charset="0"/>
              </a:rPr>
              <a:t> El nivell de qualitat i servei del sector és òptim i compleix amb les regulacions oficials, amb la qual cosa </a:t>
            </a:r>
            <a:r>
              <a:rPr lang="ca-ES" sz="1400" b="1" dirty="0">
                <a:latin typeface="Arial" pitchFamily="34" charset="0"/>
                <a:cs typeface="Arial" pitchFamily="34" charset="0"/>
              </a:rPr>
              <a:t>el consumidor confia en la innocuïtat dels productes </a:t>
            </a:r>
            <a:r>
              <a:rPr lang="ca-ES" sz="1400" dirty="0">
                <a:latin typeface="Arial" pitchFamily="34" charset="0"/>
                <a:cs typeface="Arial" pitchFamily="34" charset="0"/>
              </a:rPr>
              <a:t>que adquireix i </a:t>
            </a:r>
            <a:r>
              <a:rPr lang="ca-ES" sz="1400" b="1" u="sng" dirty="0">
                <a:solidFill>
                  <a:srgbClr val="C00000"/>
                </a:solidFill>
                <a:latin typeface="Arial" pitchFamily="34" charset="0"/>
                <a:cs typeface="Arial" pitchFamily="34" charset="0"/>
              </a:rPr>
              <a:t>no canvia constantment de marques</a:t>
            </a:r>
            <a:r>
              <a:rPr lang="ca-ES" sz="1400" dirty="0">
                <a:latin typeface="Arial" pitchFamily="34" charset="0"/>
                <a:cs typeface="Arial" pitchFamily="34" charset="0"/>
              </a:rPr>
              <a:t>. </a:t>
            </a:r>
            <a:r>
              <a:rPr lang="ca-ES" sz="1400" b="1" dirty="0">
                <a:latin typeface="Arial" pitchFamily="34" charset="0"/>
                <a:cs typeface="Arial" pitchFamily="34" charset="0"/>
              </a:rPr>
              <a:t>És per això que la diferenciació i innovació resulta clau per a les empreses en aquesta indústria, inclusivament per sobre del factor preu del producte final. </a:t>
            </a:r>
          </a:p>
        </p:txBody>
      </p:sp>
      <p:sp>
        <p:nvSpPr>
          <p:cNvPr id="25" name="24 Rectángulo"/>
          <p:cNvSpPr/>
          <p:nvPr/>
        </p:nvSpPr>
        <p:spPr>
          <a:xfrm>
            <a:off x="0" y="994586"/>
            <a:ext cx="9144000" cy="369332"/>
          </a:xfrm>
          <a:prstGeom prst="rect">
            <a:avLst/>
          </a:prstGeom>
        </p:spPr>
        <p:txBody>
          <a:bodyPr wrap="square">
            <a:spAutoFit/>
          </a:bodyPr>
          <a:lstStyle/>
          <a:p>
            <a:pPr marL="450850" indent="-273050" eaLnBrk="0" hangingPunct="0">
              <a:spcBef>
                <a:spcPts val="1800"/>
              </a:spcBef>
              <a:spcAft>
                <a:spcPts val="1200"/>
              </a:spcAft>
              <a:buClr>
                <a:srgbClr val="C00000"/>
              </a:buClr>
              <a:buFont typeface="Arial" pitchFamily="34" charset="0"/>
              <a:buChar char="•"/>
              <a:defRPr/>
            </a:pPr>
            <a:r>
              <a:rPr lang="ca-ES" dirty="0">
                <a:latin typeface="Arial" pitchFamily="34" charset="0"/>
                <a:ea typeface="ＭＳ Ｐゴシック" pitchFamily="-106" charset="-128"/>
                <a:cs typeface="Arial" pitchFamily="34" charset="0"/>
              </a:rPr>
              <a:t>Evolució consumidor làctic</a:t>
            </a:r>
            <a:endParaRPr lang="ca-ES" b="1" dirty="0">
              <a:latin typeface="Arial" pitchFamily="34" charset="0"/>
              <a:ea typeface="ＭＳ Ｐゴシック" pitchFamily="-106" charset="-128"/>
              <a:cs typeface="Arial" pitchFamily="34" charset="0"/>
            </a:endParaRPr>
          </a:p>
        </p:txBody>
      </p:sp>
      <p:pic>
        <p:nvPicPr>
          <p:cNvPr id="31" name="30 Imagen" descr="IMG_20151220_103536.jpg"/>
          <p:cNvPicPr>
            <a:picLocks noChangeAspect="1"/>
          </p:cNvPicPr>
          <p:nvPr/>
        </p:nvPicPr>
        <p:blipFill>
          <a:blip r:embed="rId6" cstate="print"/>
          <a:stretch>
            <a:fillRect/>
          </a:stretch>
        </p:blipFill>
        <p:spPr>
          <a:xfrm>
            <a:off x="4859338" y="4114503"/>
            <a:ext cx="4284662" cy="2410122"/>
          </a:xfrm>
          <a:prstGeom prst="rect">
            <a:avLst/>
          </a:prstGeom>
        </p:spPr>
      </p:pic>
      <p:pic>
        <p:nvPicPr>
          <p:cNvPr id="34" name="Picture 6" descr="http://static.openfoodfacts.org/images/products/800/604/061/0034/front.15.full.jpg"/>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5652120" y="2852936"/>
            <a:ext cx="2106613" cy="1452563"/>
          </a:xfrm>
          <a:prstGeom prst="rect">
            <a:avLst/>
          </a:prstGeom>
          <a:noFill/>
          <a:ln w="9525">
            <a:noFill/>
            <a:miter lim="800000"/>
            <a:headEnd/>
            <a:tailEnd/>
          </a:ln>
        </p:spPr>
      </p:pic>
      <p:grpSp>
        <p:nvGrpSpPr>
          <p:cNvPr id="13" name="12 Grupo"/>
          <p:cNvGrpSpPr/>
          <p:nvPr/>
        </p:nvGrpSpPr>
        <p:grpSpPr>
          <a:xfrm>
            <a:off x="4912275" y="457622"/>
            <a:ext cx="1008827" cy="302931"/>
            <a:chOff x="5377805" y="370756"/>
            <a:chExt cx="1224136" cy="396107"/>
          </a:xfrm>
        </p:grpSpPr>
        <p:sp>
          <p:nvSpPr>
            <p:cNvPr id="14" name="13 Recortar rectángulo de esquina sencilla"/>
            <p:cNvSpPr/>
            <p:nvPr/>
          </p:nvSpPr>
          <p:spPr>
            <a:xfrm flipH="1">
              <a:off x="5400917" y="370756"/>
              <a:ext cx="1101711" cy="360040"/>
            </a:xfrm>
            <a:prstGeom prst="snip1Rect">
              <a:avLst>
                <a:gd name="adj" fmla="val 35320"/>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Unicode MS" pitchFamily="34" charset="-128"/>
                <a:ea typeface="Arial Unicode MS" pitchFamily="34" charset="-128"/>
                <a:cs typeface="Arial Unicode MS" pitchFamily="34" charset="-128"/>
              </a:endParaRPr>
            </a:p>
          </p:txBody>
        </p:sp>
        <p:sp>
          <p:nvSpPr>
            <p:cNvPr id="15" name="14 Rectángulo"/>
            <p:cNvSpPr/>
            <p:nvPr/>
          </p:nvSpPr>
          <p:spPr>
            <a:xfrm>
              <a:off x="5377805" y="404664"/>
              <a:ext cx="1224136" cy="362199"/>
            </a:xfrm>
            <a:prstGeom prst="rect">
              <a:avLst/>
            </a:prstGeom>
          </p:spPr>
          <p:txBody>
            <a:bodyPr wrap="square">
              <a:spAutoFit/>
            </a:bodyPr>
            <a:lstStyle/>
            <a:p>
              <a:pPr marL="457200" indent="-457200">
                <a:spcAft>
                  <a:spcPts val="1800"/>
                </a:spcAft>
                <a:buClr>
                  <a:schemeClr val="accent1"/>
                </a:buClr>
                <a:buSzPct val="107000"/>
                <a:defRPr/>
              </a:pPr>
              <a:r>
                <a:rPr lang="ca-ES" sz="1200" b="1" spc="-20" baseline="0" dirty="0">
                  <a:solidFill>
                    <a:schemeClr val="bg1"/>
                  </a:solidFill>
                  <a:latin typeface="Arial Unicode MS" pitchFamily="34" charset="-128"/>
                  <a:ea typeface="Arial Unicode MS" pitchFamily="34" charset="-128"/>
                  <a:cs typeface="Arial Unicode MS" pitchFamily="34" charset="-128"/>
                </a:rPr>
                <a:t>Oportunitat</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Rectángulo"/>
          <p:cNvSpPr/>
          <p:nvPr/>
        </p:nvSpPr>
        <p:spPr>
          <a:xfrm>
            <a:off x="3851274" y="765175"/>
            <a:ext cx="5144581" cy="60208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5" name="24 Rectángulo redondeado"/>
          <p:cNvSpPr/>
          <p:nvPr/>
        </p:nvSpPr>
        <p:spPr>
          <a:xfrm>
            <a:off x="3995937" y="908719"/>
            <a:ext cx="4896544" cy="4392489"/>
          </a:xfrm>
          <a:prstGeom prst="roundRect">
            <a:avLst>
              <a:gd name="adj" fmla="val 2028"/>
            </a:avLst>
          </a:prstGeom>
          <a:solidFill>
            <a:schemeClr val="accent2">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ca-ES"/>
          </a:p>
        </p:txBody>
      </p:sp>
      <p:sp>
        <p:nvSpPr>
          <p:cNvPr id="26" name="25 Rectángulo"/>
          <p:cNvSpPr/>
          <p:nvPr/>
        </p:nvSpPr>
        <p:spPr>
          <a:xfrm>
            <a:off x="3975556" y="1176422"/>
            <a:ext cx="4988932" cy="3908762"/>
          </a:xfrm>
          <a:prstGeom prst="rect">
            <a:avLst/>
          </a:prstGeom>
        </p:spPr>
        <p:txBody>
          <a:bodyPr wrap="square">
            <a:spAutoFit/>
          </a:bodyPr>
          <a:lstStyle/>
          <a:p>
            <a:pPr marL="84138" algn="just" eaLnBrk="0" hangingPunct="0">
              <a:spcBef>
                <a:spcPts val="1200"/>
              </a:spcBef>
              <a:spcAft>
                <a:spcPts val="600"/>
              </a:spcAft>
              <a:buClr>
                <a:srgbClr val="C00000"/>
              </a:buClr>
              <a:buFont typeface="Arial" pitchFamily="34" charset="0"/>
              <a:buChar char="•"/>
              <a:defRPr/>
            </a:pPr>
            <a:r>
              <a:rPr lang="ca-ES" sz="1100" dirty="0">
                <a:latin typeface="Arial" pitchFamily="34" charset="0"/>
                <a:cs typeface="Arial" pitchFamily="34" charset="0"/>
              </a:rPr>
              <a:t> </a:t>
            </a:r>
            <a:r>
              <a:rPr lang="ca-ES" sz="1200" dirty="0">
                <a:latin typeface="Arial" pitchFamily="34" charset="0"/>
                <a:cs typeface="Arial" pitchFamily="34" charset="0"/>
              </a:rPr>
              <a:t> Per fer funcionar la Planta a un rendiment del </a:t>
            </a:r>
            <a:r>
              <a:rPr lang="ca-ES" sz="1600" b="1" dirty="0">
                <a:latin typeface="Arial" pitchFamily="34" charset="0"/>
                <a:cs typeface="Arial" pitchFamily="34" charset="0"/>
              </a:rPr>
              <a:t>80% </a:t>
            </a:r>
            <a:r>
              <a:rPr lang="ca-ES" sz="1200" dirty="0">
                <a:latin typeface="Arial" pitchFamily="34" charset="0"/>
                <a:cs typeface="Arial" pitchFamily="34" charset="0"/>
              </a:rPr>
              <a:t>de la seva capacitat necessitem </a:t>
            </a:r>
            <a:r>
              <a:rPr lang="ca-ES" sz="1600" b="1" dirty="0">
                <a:latin typeface="Arial" pitchFamily="34" charset="0"/>
                <a:cs typeface="Arial" pitchFamily="34" charset="0"/>
              </a:rPr>
              <a:t>7.900</a:t>
            </a:r>
            <a:r>
              <a:rPr lang="ca-ES" sz="1200" dirty="0">
                <a:latin typeface="Arial" pitchFamily="34" charset="0"/>
                <a:cs typeface="Arial" pitchFamily="34" charset="0"/>
              </a:rPr>
              <a:t> litres de llet al dia.</a:t>
            </a:r>
          </a:p>
          <a:p>
            <a:pPr marL="84138" algn="just" eaLnBrk="0" hangingPunct="0">
              <a:spcBef>
                <a:spcPts val="1200"/>
              </a:spcBef>
              <a:spcAft>
                <a:spcPts val="600"/>
              </a:spcAft>
              <a:buClr>
                <a:srgbClr val="C00000"/>
              </a:buClr>
              <a:buFont typeface="Arial" pitchFamily="34" charset="0"/>
              <a:buChar char="•"/>
              <a:defRPr/>
            </a:pPr>
            <a:r>
              <a:rPr lang="ca-ES" sz="1200" dirty="0">
                <a:latin typeface="Arial" pitchFamily="34" charset="0"/>
                <a:ea typeface="ＭＳ Ｐゴシック" pitchFamily="-106" charset="-128"/>
                <a:cs typeface="Arial" pitchFamily="34" charset="0"/>
              </a:rPr>
              <a:t>Amb 500 litres de </a:t>
            </a:r>
            <a:r>
              <a:rPr lang="ca-ES" sz="1200" b="1" dirty="0">
                <a:latin typeface="Arial" pitchFamily="34" charset="0"/>
                <a:ea typeface="ＭＳ Ｐゴシック" pitchFamily="-106" charset="-128"/>
                <a:cs typeface="Arial" pitchFamily="34" charset="0"/>
              </a:rPr>
              <a:t>llet de vaca</a:t>
            </a:r>
            <a:r>
              <a:rPr lang="ca-ES" sz="1200" dirty="0">
                <a:latin typeface="Arial" pitchFamily="34" charset="0"/>
                <a:ea typeface="ＭＳ Ｐゴシック" pitchFamily="-106" charset="-128"/>
                <a:cs typeface="Arial" pitchFamily="34" charset="0"/>
              </a:rPr>
              <a:t>, surten 100 Kg de formatge congelat (</a:t>
            </a:r>
            <a:r>
              <a:rPr lang="ca-ES" sz="1400" b="1" dirty="0">
                <a:latin typeface="Arial" pitchFamily="34" charset="0"/>
                <a:ea typeface="ＭＳ Ｐゴシック" pitchFamily="-106" charset="-128"/>
                <a:cs typeface="Arial" pitchFamily="34" charset="0"/>
              </a:rPr>
              <a:t>20% rendiment</a:t>
            </a:r>
            <a:r>
              <a:rPr lang="ca-ES" sz="1200" dirty="0">
                <a:latin typeface="Arial" pitchFamily="34" charset="0"/>
                <a:ea typeface="ＭＳ Ｐゴシック" pitchFamily="-106" charset="-128"/>
                <a:cs typeface="Arial" pitchFamily="34" charset="0"/>
              </a:rPr>
              <a:t>). Si la llet és una </a:t>
            </a:r>
            <a:r>
              <a:rPr lang="ca-ES" sz="1200" b="1" dirty="0">
                <a:latin typeface="Arial" pitchFamily="34" charset="0"/>
                <a:ea typeface="ＭＳ Ｐゴシック" pitchFamily="-106" charset="-128"/>
                <a:cs typeface="Arial" pitchFamily="34" charset="0"/>
              </a:rPr>
              <a:t>barreja de llet de vaca i cabra</a:t>
            </a:r>
            <a:r>
              <a:rPr lang="ca-ES" sz="1200" dirty="0">
                <a:latin typeface="Arial" pitchFamily="34" charset="0"/>
                <a:ea typeface="ＭＳ Ｐゴシック" pitchFamily="-106" charset="-128"/>
                <a:cs typeface="Arial" pitchFamily="34" charset="0"/>
              </a:rPr>
              <a:t>, surten 110 Kg (</a:t>
            </a:r>
            <a:r>
              <a:rPr lang="ca-ES" sz="1400" b="1" dirty="0">
                <a:latin typeface="Arial" pitchFamily="34" charset="0"/>
                <a:ea typeface="ＭＳ Ｐゴシック" pitchFamily="-106" charset="-128"/>
                <a:cs typeface="Arial" pitchFamily="34" charset="0"/>
              </a:rPr>
              <a:t>22% rendiment</a:t>
            </a:r>
            <a:r>
              <a:rPr lang="ca-ES" sz="1200" dirty="0">
                <a:latin typeface="Arial" pitchFamily="34" charset="0"/>
                <a:ea typeface="ＭＳ Ｐゴシック" pitchFamily="-106" charset="-128"/>
                <a:cs typeface="Arial" pitchFamily="34" charset="0"/>
              </a:rPr>
              <a:t>). </a:t>
            </a:r>
            <a:r>
              <a:rPr lang="ca-ES" sz="1200" i="1" dirty="0">
                <a:latin typeface="Arial" pitchFamily="34" charset="0"/>
                <a:ea typeface="ＭＳ Ｐゴシック" pitchFamily="-106" charset="-128"/>
                <a:cs typeface="Arial" pitchFamily="34" charset="0"/>
              </a:rPr>
              <a:t>La llet de cabra sol estar un </a:t>
            </a:r>
            <a:r>
              <a:rPr lang="ca-ES" sz="1600" b="1" i="1" dirty="0">
                <a:latin typeface="Arial" pitchFamily="34" charset="0"/>
                <a:ea typeface="ＭＳ Ｐゴシック" pitchFamily="-106" charset="-128"/>
                <a:cs typeface="Arial" pitchFamily="34" charset="0"/>
              </a:rPr>
              <a:t>38% </a:t>
            </a:r>
            <a:r>
              <a:rPr lang="ca-ES" sz="1200" i="1" dirty="0">
                <a:latin typeface="Arial" pitchFamily="34" charset="0"/>
                <a:ea typeface="ＭＳ Ｐゴシック" pitchFamily="-106" charset="-128"/>
                <a:cs typeface="Arial" pitchFamily="34" charset="0"/>
              </a:rPr>
              <a:t>més cara, no obstant s’obtindrien </a:t>
            </a:r>
            <a:r>
              <a:rPr lang="ca-ES" sz="1600" b="1" i="1" dirty="0">
                <a:latin typeface="Arial" pitchFamily="34" charset="0"/>
                <a:cs typeface="Arial" pitchFamily="34" charset="0"/>
              </a:rPr>
              <a:t>8M</a:t>
            </a:r>
            <a:r>
              <a:rPr lang="ca-ES" sz="1600" i="1" dirty="0">
                <a:latin typeface="Arial" pitchFamily="34" charset="0"/>
                <a:cs typeface="Arial" pitchFamily="34" charset="0"/>
              </a:rPr>
              <a:t> </a:t>
            </a:r>
            <a:r>
              <a:rPr lang="ca-ES" sz="1200" i="1" dirty="0">
                <a:latin typeface="Arial" pitchFamily="34" charset="0"/>
                <a:cs typeface="Arial" pitchFamily="34" charset="0"/>
              </a:rPr>
              <a:t> de racions de 80gr barrejant les dues llets 50%</a:t>
            </a:r>
            <a:r>
              <a:rPr lang="ca-ES" sz="1100" dirty="0">
                <a:latin typeface="Arial" pitchFamily="34" charset="0"/>
                <a:cs typeface="Arial" pitchFamily="34" charset="0"/>
              </a:rPr>
              <a:t>. </a:t>
            </a:r>
          </a:p>
          <a:p>
            <a:pPr marL="84138" algn="just" eaLnBrk="0" hangingPunct="0">
              <a:spcBef>
                <a:spcPts val="1200"/>
              </a:spcBef>
              <a:spcAft>
                <a:spcPts val="600"/>
              </a:spcAft>
              <a:buClr>
                <a:srgbClr val="C00000"/>
              </a:buClr>
              <a:buFont typeface="Arial" pitchFamily="34" charset="0"/>
              <a:buChar char="•"/>
              <a:defRPr/>
            </a:pPr>
            <a:r>
              <a:rPr lang="ca-ES" sz="1200" dirty="0">
                <a:latin typeface="Arial" pitchFamily="34" charset="0"/>
                <a:cs typeface="Arial" pitchFamily="34" charset="0"/>
              </a:rPr>
              <a:t>L'elaboració de formatge amb equips d'última generació amb </a:t>
            </a:r>
            <a:r>
              <a:rPr lang="ca-ES" sz="1200" b="1" dirty="0">
                <a:latin typeface="Arial" pitchFamily="34" charset="0"/>
                <a:cs typeface="Arial" pitchFamily="34" charset="0"/>
              </a:rPr>
              <a:t>una  </a:t>
            </a:r>
            <a:r>
              <a:rPr lang="ca-ES" sz="1200" b="1" dirty="0">
                <a:solidFill>
                  <a:srgbClr val="C00000"/>
                </a:solidFill>
                <a:latin typeface="Arial" pitchFamily="34" charset="0"/>
                <a:cs typeface="Arial" pitchFamily="34" charset="0"/>
              </a:rPr>
              <a:t>línia automàtica </a:t>
            </a:r>
            <a:r>
              <a:rPr lang="ca-ES" sz="1200" dirty="0">
                <a:solidFill>
                  <a:srgbClr val="C00000"/>
                </a:solidFill>
                <a:latin typeface="Arial" pitchFamily="34" charset="0"/>
                <a:cs typeface="Arial" pitchFamily="34" charset="0"/>
              </a:rPr>
              <a:t> </a:t>
            </a:r>
            <a:r>
              <a:rPr lang="ca-ES" sz="1200" dirty="0">
                <a:latin typeface="Arial" pitchFamily="34" charset="0"/>
                <a:cs typeface="Arial" pitchFamily="34" charset="0"/>
              </a:rPr>
              <a:t>permet mantenir un alt nivell d'higiene i qualitat, així com molta homogeneïtat i un alt rendiment de la producció. </a:t>
            </a:r>
            <a:r>
              <a:rPr lang="ca-ES" sz="1200" b="1" i="1" dirty="0">
                <a:latin typeface="Arial" pitchFamily="34" charset="0"/>
                <a:cs typeface="Arial" pitchFamily="34" charset="0"/>
              </a:rPr>
              <a:t>Tots els equips han d’estar connectats a un autòmat programable, la qual cosa permet controlar els paràmetres de producció de manera completament automàtica </a:t>
            </a:r>
            <a:r>
              <a:rPr lang="ca-ES" sz="1200" i="1" dirty="0">
                <a:latin typeface="Arial" pitchFamily="34" charset="0"/>
                <a:cs typeface="Arial" pitchFamily="34" charset="0"/>
              </a:rPr>
              <a:t> amb poc personal:</a:t>
            </a:r>
            <a:r>
              <a:rPr lang="ca-ES" sz="1200" dirty="0">
                <a:latin typeface="Arial" pitchFamily="34" charset="0"/>
                <a:cs typeface="Arial" pitchFamily="34" charset="0"/>
              </a:rPr>
              <a:t> </a:t>
            </a:r>
            <a:r>
              <a:rPr lang="ca-ES" sz="1200" b="1" dirty="0">
                <a:solidFill>
                  <a:srgbClr val="C00000"/>
                </a:solidFill>
                <a:latin typeface="Arial" pitchFamily="34" charset="0"/>
                <a:cs typeface="Arial" pitchFamily="34" charset="0"/>
              </a:rPr>
              <a:t>encarregat</a:t>
            </a:r>
            <a:r>
              <a:rPr lang="ca-ES" sz="1200" b="1" dirty="0">
                <a:latin typeface="Arial" pitchFamily="34" charset="0"/>
                <a:cs typeface="Arial" pitchFamily="34" charset="0"/>
              </a:rPr>
              <a:t>, un </a:t>
            </a:r>
            <a:r>
              <a:rPr lang="ca-ES" sz="1200" b="1" dirty="0">
                <a:solidFill>
                  <a:srgbClr val="C00000"/>
                </a:solidFill>
                <a:latin typeface="Arial" pitchFamily="34" charset="0"/>
                <a:cs typeface="Arial" pitchFamily="34" charset="0"/>
              </a:rPr>
              <a:t>tècnic de control/laboratori</a:t>
            </a:r>
            <a:r>
              <a:rPr lang="ca-ES" sz="1200" b="1" dirty="0">
                <a:latin typeface="Arial" pitchFamily="34" charset="0"/>
                <a:cs typeface="Arial" pitchFamily="34" charset="0"/>
              </a:rPr>
              <a:t>, i un </a:t>
            </a:r>
            <a:r>
              <a:rPr lang="ca-ES" sz="1200" b="1" dirty="0">
                <a:solidFill>
                  <a:srgbClr val="C00000"/>
                </a:solidFill>
                <a:latin typeface="Arial" pitchFamily="34" charset="0"/>
                <a:cs typeface="Arial" pitchFamily="34" charset="0"/>
              </a:rPr>
              <a:t>operari de producció</a:t>
            </a:r>
            <a:r>
              <a:rPr lang="ca-ES" sz="1100" dirty="0">
                <a:solidFill>
                  <a:srgbClr val="C00000"/>
                </a:solidFill>
                <a:latin typeface="Arial" pitchFamily="34" charset="0"/>
                <a:cs typeface="Arial" pitchFamily="34" charset="0"/>
              </a:rPr>
              <a:t> </a:t>
            </a:r>
            <a:r>
              <a:rPr lang="ca-ES" sz="1200" dirty="0">
                <a:latin typeface="Arial" pitchFamily="34" charset="0"/>
                <a:cs typeface="Arial" pitchFamily="34" charset="0"/>
              </a:rPr>
              <a:t>en </a:t>
            </a:r>
            <a:r>
              <a:rPr lang="ca-ES" sz="1400" b="1" dirty="0">
                <a:solidFill>
                  <a:srgbClr val="C00000"/>
                </a:solidFill>
                <a:latin typeface="Arial" pitchFamily="34" charset="0"/>
                <a:cs typeface="Arial" pitchFamily="34" charset="0"/>
              </a:rPr>
              <a:t>un </a:t>
            </a:r>
            <a:r>
              <a:rPr lang="ca-ES" sz="1600" b="1" dirty="0">
                <a:solidFill>
                  <a:srgbClr val="C00000"/>
                </a:solidFill>
                <a:latin typeface="Arial" pitchFamily="34" charset="0"/>
                <a:cs typeface="Arial" pitchFamily="34" charset="0"/>
              </a:rPr>
              <a:t>torn</a:t>
            </a:r>
            <a:r>
              <a:rPr lang="ca-ES" sz="1600" b="1" dirty="0">
                <a:latin typeface="Arial" pitchFamily="34" charset="0"/>
                <a:cs typeface="Arial" pitchFamily="34" charset="0"/>
              </a:rPr>
              <a:t> </a:t>
            </a:r>
            <a:r>
              <a:rPr lang="ca-ES" sz="1200" dirty="0">
                <a:latin typeface="Arial" pitchFamily="34" charset="0"/>
                <a:cs typeface="Arial" pitchFamily="34" charset="0"/>
              </a:rPr>
              <a:t>de producció </a:t>
            </a:r>
            <a:r>
              <a:rPr lang="ca-ES" sz="1600" b="1" dirty="0">
                <a:solidFill>
                  <a:srgbClr val="C00000"/>
                </a:solidFill>
                <a:latin typeface="Arial" pitchFamily="34" charset="0"/>
                <a:cs typeface="Arial" pitchFamily="34" charset="0"/>
              </a:rPr>
              <a:t>5</a:t>
            </a:r>
            <a:r>
              <a:rPr lang="ca-ES" sz="1400" b="1" dirty="0">
                <a:solidFill>
                  <a:srgbClr val="C00000"/>
                </a:solidFill>
                <a:latin typeface="Arial" pitchFamily="34" charset="0"/>
                <a:cs typeface="Arial" pitchFamily="34" charset="0"/>
              </a:rPr>
              <a:t> </a:t>
            </a:r>
            <a:r>
              <a:rPr lang="ca-ES" sz="1200" dirty="0">
                <a:latin typeface="Arial" pitchFamily="34" charset="0"/>
                <a:cs typeface="Arial" pitchFamily="34" charset="0"/>
              </a:rPr>
              <a:t>dies a la setmana. El costos de manteniment de la planta automatitzada són de</a:t>
            </a:r>
            <a:r>
              <a:rPr lang="ca-ES" sz="1400" b="1" dirty="0">
                <a:latin typeface="Arial" pitchFamily="34" charset="0"/>
                <a:cs typeface="Arial" pitchFamily="34" charset="0"/>
              </a:rPr>
              <a:t> </a:t>
            </a:r>
            <a:r>
              <a:rPr lang="ca-ES" sz="1600" b="1" dirty="0">
                <a:latin typeface="Arial" pitchFamily="34" charset="0"/>
                <a:cs typeface="Arial" pitchFamily="34" charset="0"/>
              </a:rPr>
              <a:t>20€/dia</a:t>
            </a:r>
            <a:r>
              <a:rPr lang="ca-ES" sz="1200" dirty="0">
                <a:latin typeface="Arial" pitchFamily="34" charset="0"/>
                <a:cs typeface="Arial" pitchFamily="34" charset="0"/>
              </a:rPr>
              <a:t>.</a:t>
            </a:r>
          </a:p>
        </p:txBody>
      </p:sp>
      <p:pic>
        <p:nvPicPr>
          <p:cNvPr id="55299" name="Picture 3"/>
          <p:cNvPicPr>
            <a:picLocks noChangeAspect="1" noChangeArrowheads="1"/>
          </p:cNvPicPr>
          <p:nvPr/>
        </p:nvPicPr>
        <p:blipFill>
          <a:blip r:embed="rId3" cstate="print"/>
          <a:srcRect r="18355"/>
          <a:stretch>
            <a:fillRect/>
          </a:stretch>
        </p:blipFill>
        <p:spPr bwMode="auto">
          <a:xfrm>
            <a:off x="35497" y="1124744"/>
            <a:ext cx="3713672" cy="5733716"/>
          </a:xfrm>
          <a:prstGeom prst="rect">
            <a:avLst/>
          </a:prstGeom>
          <a:noFill/>
          <a:ln w="9525">
            <a:noFill/>
            <a:miter lim="800000"/>
            <a:headEnd/>
            <a:tailEnd/>
          </a:ln>
        </p:spPr>
      </p:pic>
      <p:sp>
        <p:nvSpPr>
          <p:cNvPr id="22" name="21 Rectángulo redondeado"/>
          <p:cNvSpPr/>
          <p:nvPr/>
        </p:nvSpPr>
        <p:spPr>
          <a:xfrm>
            <a:off x="3995937" y="5445224"/>
            <a:ext cx="4896544" cy="1340768"/>
          </a:xfrm>
          <a:prstGeom prst="roundRect">
            <a:avLst>
              <a:gd name="adj" fmla="val 3968"/>
            </a:avLst>
          </a:prstGeom>
          <a:solidFill>
            <a:schemeClr val="accent2">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ca-ES"/>
          </a:p>
        </p:txBody>
      </p:sp>
      <p:sp>
        <p:nvSpPr>
          <p:cNvPr id="23" name="22 Rectángulo"/>
          <p:cNvSpPr/>
          <p:nvPr/>
        </p:nvSpPr>
        <p:spPr>
          <a:xfrm>
            <a:off x="5519634" y="5517232"/>
            <a:ext cx="747320" cy="276999"/>
          </a:xfrm>
          <a:prstGeom prst="rect">
            <a:avLst/>
          </a:prstGeom>
        </p:spPr>
        <p:txBody>
          <a:bodyPr wrap="square">
            <a:spAutoFit/>
          </a:bodyPr>
          <a:lstStyle/>
          <a:p>
            <a:r>
              <a:rPr lang="ca-ES" sz="1200" dirty="0">
                <a:solidFill>
                  <a:schemeClr val="bg2">
                    <a:lumMod val="50000"/>
                  </a:schemeClr>
                </a:solidFill>
                <a:latin typeface="Arial" pitchFamily="34" charset="0"/>
                <a:ea typeface="ＭＳ Ｐゴシック" pitchFamily="-106" charset="-128"/>
                <a:cs typeface="Arial" pitchFamily="34" charset="0"/>
              </a:rPr>
              <a:t>Objectiu</a:t>
            </a:r>
            <a:endParaRPr lang="ca-ES" sz="1200" dirty="0">
              <a:solidFill>
                <a:schemeClr val="bg2">
                  <a:lumMod val="50000"/>
                </a:schemeClr>
              </a:solidFill>
            </a:endParaRPr>
          </a:p>
        </p:txBody>
      </p:sp>
      <p:sp>
        <p:nvSpPr>
          <p:cNvPr id="24" name="23 Flecha abajo"/>
          <p:cNvSpPr/>
          <p:nvPr/>
        </p:nvSpPr>
        <p:spPr>
          <a:xfrm rot="10800000">
            <a:off x="5220073" y="5517232"/>
            <a:ext cx="288032" cy="288032"/>
          </a:xfrm>
          <a:prstGeom prst="downArrow">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27" name="26 Conector recto"/>
          <p:cNvCxnSpPr/>
          <p:nvPr/>
        </p:nvCxnSpPr>
        <p:spPr>
          <a:xfrm>
            <a:off x="5634913" y="5805264"/>
            <a:ext cx="3257567" cy="224"/>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14 Rectángulo"/>
          <p:cNvSpPr/>
          <p:nvPr/>
        </p:nvSpPr>
        <p:spPr>
          <a:xfrm>
            <a:off x="179512" y="692696"/>
            <a:ext cx="5004048" cy="369332"/>
          </a:xfrm>
          <a:prstGeom prst="rect">
            <a:avLst/>
          </a:prstGeom>
        </p:spPr>
        <p:txBody>
          <a:bodyPr wrap="square">
            <a:spAutoFit/>
          </a:bodyPr>
          <a:lstStyle/>
          <a:p>
            <a:pPr lvl="0" algn="just" eaLnBrk="0" hangingPunct="0">
              <a:spcBef>
                <a:spcPts val="600"/>
              </a:spcBef>
              <a:buClr>
                <a:srgbClr val="C00000"/>
              </a:buClr>
              <a:buFont typeface="Arial" pitchFamily="34" charset="0"/>
              <a:buChar char="•"/>
              <a:defRPr/>
            </a:pPr>
            <a:r>
              <a:rPr lang="ca-ES" dirty="0">
                <a:latin typeface="Arial" pitchFamily="34" charset="0"/>
                <a:cs typeface="Arial" pitchFamily="34" charset="0"/>
              </a:rPr>
              <a:t> Costos </a:t>
            </a:r>
            <a:r>
              <a:rPr lang="ca-ES" dirty="0" err="1">
                <a:latin typeface="Arial" pitchFamily="34" charset="0"/>
                <a:cs typeface="Arial" pitchFamily="34" charset="0"/>
              </a:rPr>
              <a:t>vs</a:t>
            </a:r>
            <a:r>
              <a:rPr lang="ca-ES" dirty="0">
                <a:latin typeface="Arial" pitchFamily="34" charset="0"/>
                <a:cs typeface="Arial" pitchFamily="34" charset="0"/>
              </a:rPr>
              <a:t> Producció</a:t>
            </a:r>
          </a:p>
        </p:txBody>
      </p:sp>
      <p:sp>
        <p:nvSpPr>
          <p:cNvPr id="18" name="17 Rectángulo"/>
          <p:cNvSpPr/>
          <p:nvPr/>
        </p:nvSpPr>
        <p:spPr>
          <a:xfrm>
            <a:off x="3995937" y="5839524"/>
            <a:ext cx="4896544" cy="1138773"/>
          </a:xfrm>
          <a:prstGeom prst="rect">
            <a:avLst/>
          </a:prstGeom>
        </p:spPr>
        <p:txBody>
          <a:bodyPr wrap="square">
            <a:spAutoFit/>
          </a:bodyPr>
          <a:lstStyle/>
          <a:p>
            <a:pPr marL="84138" eaLnBrk="0" hangingPunct="0">
              <a:spcBef>
                <a:spcPts val="1200"/>
              </a:spcBef>
              <a:buClr>
                <a:srgbClr val="C00000"/>
              </a:buClr>
              <a:buFont typeface="Arial" pitchFamily="34" charset="0"/>
              <a:buChar char="•"/>
              <a:defRPr/>
            </a:pPr>
            <a:r>
              <a:rPr lang="ca-ES" sz="1100" dirty="0">
                <a:latin typeface="Arial" pitchFamily="34" charset="0"/>
                <a:cs typeface="Arial" pitchFamily="34" charset="0"/>
              </a:rPr>
              <a:t> Utilitzant un additiu </a:t>
            </a:r>
            <a:r>
              <a:rPr lang="ca-ES" sz="1100" i="1" dirty="0">
                <a:latin typeface="Arial" pitchFamily="34" charset="0"/>
                <a:cs typeface="Arial" pitchFamily="34" charset="0"/>
              </a:rPr>
              <a:t>“</a:t>
            </a:r>
            <a:r>
              <a:rPr lang="ca-ES" sz="1100" b="1" i="1" dirty="0" err="1">
                <a:solidFill>
                  <a:srgbClr val="C00000"/>
                </a:solidFill>
                <a:latin typeface="Arial" pitchFamily="34" charset="0"/>
                <a:cs typeface="Arial" pitchFamily="34" charset="0"/>
              </a:rPr>
              <a:t>carragenat</a:t>
            </a:r>
            <a:r>
              <a:rPr lang="ca-ES" sz="1100" b="1" i="1" dirty="0">
                <a:solidFill>
                  <a:srgbClr val="C00000"/>
                </a:solidFill>
                <a:latin typeface="Arial" pitchFamily="34" charset="0"/>
                <a:cs typeface="Arial" pitchFamily="34" charset="0"/>
              </a:rPr>
              <a:t> </a:t>
            </a:r>
            <a:r>
              <a:rPr lang="ca-ES" sz="1100" b="1" dirty="0">
                <a:solidFill>
                  <a:srgbClr val="C00000"/>
                </a:solidFill>
                <a:latin typeface="Arial" pitchFamily="34" charset="0"/>
                <a:cs typeface="Arial" pitchFamily="34" charset="0"/>
              </a:rPr>
              <a:t>“</a:t>
            </a:r>
            <a:r>
              <a:rPr lang="ca-ES" sz="1100" dirty="0">
                <a:latin typeface="Arial" pitchFamily="34" charset="0"/>
                <a:cs typeface="Arial" pitchFamily="34" charset="0"/>
              </a:rPr>
              <a:t>en el moment de reconstituir el formatge millorem el rendiment en un 24%. De les </a:t>
            </a:r>
            <a:r>
              <a:rPr lang="ca-ES" sz="1100" b="1" dirty="0">
                <a:latin typeface="Arial" pitchFamily="34" charset="0"/>
                <a:cs typeface="Arial" pitchFamily="34" charset="0"/>
              </a:rPr>
              <a:t>7.4M racions/any </a:t>
            </a:r>
            <a:r>
              <a:rPr lang="ca-ES" sz="1100" dirty="0">
                <a:latin typeface="Arial" pitchFamily="34" charset="0"/>
                <a:cs typeface="Arial" pitchFamily="34" charset="0"/>
              </a:rPr>
              <a:t>obtenim </a:t>
            </a:r>
            <a:r>
              <a:rPr lang="ca-ES" sz="1400" b="1" dirty="0">
                <a:solidFill>
                  <a:srgbClr val="C00000"/>
                </a:solidFill>
                <a:latin typeface="Arial" pitchFamily="34" charset="0"/>
                <a:cs typeface="Arial" pitchFamily="34" charset="0"/>
              </a:rPr>
              <a:t>9M </a:t>
            </a:r>
            <a:r>
              <a:rPr lang="ca-ES" sz="1100" dirty="0">
                <a:latin typeface="Arial" pitchFamily="34" charset="0"/>
                <a:cs typeface="Arial" pitchFamily="34" charset="0"/>
              </a:rPr>
              <a:t>de racions </a:t>
            </a:r>
            <a:r>
              <a:rPr lang="ca-ES" sz="1100" b="1" dirty="0">
                <a:latin typeface="Arial" pitchFamily="34" charset="0"/>
                <a:cs typeface="Arial" pitchFamily="34" charset="0"/>
              </a:rPr>
              <a:t>de 80g</a:t>
            </a:r>
            <a:r>
              <a:rPr lang="ca-ES" sz="1100" dirty="0">
                <a:latin typeface="Arial" pitchFamily="34" charset="0"/>
                <a:cs typeface="Arial" pitchFamily="34" charset="0"/>
              </a:rPr>
              <a:t>r. Que suposa reduir el </a:t>
            </a:r>
            <a:r>
              <a:rPr lang="ca-ES" sz="1100" dirty="0" err="1">
                <a:latin typeface="Arial" pitchFamily="34" charset="0"/>
                <a:cs typeface="Arial" pitchFamily="34" charset="0"/>
              </a:rPr>
              <a:t>el</a:t>
            </a:r>
            <a:r>
              <a:rPr lang="ca-ES" sz="1100" dirty="0">
                <a:latin typeface="Arial" pitchFamily="34" charset="0"/>
                <a:cs typeface="Arial" pitchFamily="34" charset="0"/>
              </a:rPr>
              <a:t> preu a  </a:t>
            </a:r>
            <a:r>
              <a:rPr lang="ca-ES" sz="1400" b="1" dirty="0">
                <a:solidFill>
                  <a:srgbClr val="C00000"/>
                </a:solidFill>
                <a:latin typeface="Arial" pitchFamily="34" charset="0"/>
                <a:cs typeface="Arial" pitchFamily="34" charset="0"/>
              </a:rPr>
              <a:t>0,23€ </a:t>
            </a:r>
            <a:r>
              <a:rPr lang="ca-ES" sz="1100" dirty="0">
                <a:latin typeface="Arial" pitchFamily="34" charset="0"/>
                <a:cs typeface="Arial" pitchFamily="34" charset="0"/>
              </a:rPr>
              <a:t>respecte als </a:t>
            </a:r>
            <a:r>
              <a:rPr lang="ca-ES" sz="1100" b="1" dirty="0">
                <a:latin typeface="Arial" pitchFamily="34" charset="0"/>
                <a:cs typeface="Arial" pitchFamily="34" charset="0"/>
              </a:rPr>
              <a:t>0,29€ </a:t>
            </a:r>
            <a:r>
              <a:rPr lang="ca-ES" sz="1100" dirty="0">
                <a:latin typeface="Arial" pitchFamily="34" charset="0"/>
                <a:cs typeface="Arial" pitchFamily="34" charset="0"/>
              </a:rPr>
              <a:t>de la ració sense </a:t>
            </a:r>
            <a:r>
              <a:rPr lang="ca-ES" sz="1100" dirty="0" err="1">
                <a:latin typeface="Arial" pitchFamily="34" charset="0"/>
                <a:cs typeface="Arial" pitchFamily="34" charset="0"/>
              </a:rPr>
              <a:t>aditiu</a:t>
            </a:r>
            <a:r>
              <a:rPr lang="ca-ES" sz="1100" dirty="0">
                <a:latin typeface="Arial" pitchFamily="34" charset="0"/>
                <a:cs typeface="Arial" pitchFamily="34" charset="0"/>
              </a:rPr>
              <a:t>.</a:t>
            </a:r>
          </a:p>
          <a:p>
            <a:pPr marL="84138" eaLnBrk="0" hangingPunct="0">
              <a:spcBef>
                <a:spcPts val="1200"/>
              </a:spcBef>
              <a:buClr>
                <a:srgbClr val="C00000"/>
              </a:buClr>
              <a:buFont typeface="Arial" pitchFamily="34" charset="0"/>
              <a:buChar char="•"/>
              <a:defRPr/>
            </a:pPr>
            <a:endParaRPr lang="ca-ES" sz="1100" b="1" dirty="0">
              <a:latin typeface="Arial" pitchFamily="34" charset="0"/>
              <a:ea typeface="ＭＳ Ｐゴシック" pitchFamily="-106" charset="-128"/>
              <a:cs typeface="Arial" pitchFamily="34" charset="0"/>
            </a:endParaRPr>
          </a:p>
        </p:txBody>
      </p:sp>
      <p:grpSp>
        <p:nvGrpSpPr>
          <p:cNvPr id="19" name="18 Grupo"/>
          <p:cNvGrpSpPr/>
          <p:nvPr/>
        </p:nvGrpSpPr>
        <p:grpSpPr>
          <a:xfrm>
            <a:off x="5967425" y="457622"/>
            <a:ext cx="907935" cy="302931"/>
            <a:chOff x="6619838" y="370756"/>
            <a:chExt cx="1101711" cy="396107"/>
          </a:xfrm>
        </p:grpSpPr>
        <p:sp>
          <p:nvSpPr>
            <p:cNvPr id="20" name="19 Recortar rectángulo de esquina sencilla"/>
            <p:cNvSpPr/>
            <p:nvPr/>
          </p:nvSpPr>
          <p:spPr>
            <a:xfrm flipH="1">
              <a:off x="6619838" y="370756"/>
              <a:ext cx="1101711" cy="360040"/>
            </a:xfrm>
            <a:prstGeom prst="snip1Rect">
              <a:avLst>
                <a:gd name="adj" fmla="val 35320"/>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Unicode MS" pitchFamily="34" charset="-128"/>
                <a:ea typeface="Arial Unicode MS" pitchFamily="34" charset="-128"/>
                <a:cs typeface="Arial Unicode MS" pitchFamily="34" charset="-128"/>
              </a:endParaRPr>
            </a:p>
          </p:txBody>
        </p:sp>
        <p:sp>
          <p:nvSpPr>
            <p:cNvPr id="28" name="27 Rectángulo"/>
            <p:cNvSpPr/>
            <p:nvPr/>
          </p:nvSpPr>
          <p:spPr>
            <a:xfrm>
              <a:off x="6740742" y="404664"/>
              <a:ext cx="936104" cy="362199"/>
            </a:xfrm>
            <a:prstGeom prst="rect">
              <a:avLst/>
            </a:prstGeom>
          </p:spPr>
          <p:txBody>
            <a:bodyPr wrap="square">
              <a:spAutoFit/>
            </a:bodyPr>
            <a:lstStyle/>
            <a:p>
              <a:pPr marL="457200" indent="-457200" algn="ctr">
                <a:spcAft>
                  <a:spcPts val="1800"/>
                </a:spcAft>
                <a:buClr>
                  <a:schemeClr val="accent1"/>
                </a:buClr>
                <a:buSzPct val="107000"/>
                <a:defRPr/>
              </a:pPr>
              <a:r>
                <a:rPr lang="ca-ES" sz="1200" b="1" spc="-20" baseline="0" dirty="0">
                  <a:solidFill>
                    <a:schemeClr val="bg1"/>
                  </a:solidFill>
                  <a:latin typeface="Arial Unicode MS" pitchFamily="34" charset="-128"/>
                  <a:ea typeface="Arial Unicode MS" pitchFamily="34" charset="-128"/>
                  <a:cs typeface="Arial Unicode MS" pitchFamily="34" charset="-128"/>
                </a:rPr>
                <a:t>Model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2" grpId="0" animBg="1"/>
      <p:bldP spid="23" grpId="0"/>
      <p:bldP spid="24"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3" cstate="print">
            <a:clrChange>
              <a:clrFrom>
                <a:srgbClr val="FFFFFF"/>
              </a:clrFrom>
              <a:clrTo>
                <a:srgbClr val="FFFFFF">
                  <a:alpha val="0"/>
                </a:srgbClr>
              </a:clrTo>
            </a:clrChange>
          </a:blip>
          <a:srcRect l="55240" t="73256" r="24299" b="5472"/>
          <a:stretch>
            <a:fillRect/>
          </a:stretch>
        </p:blipFill>
        <p:spPr bwMode="auto">
          <a:xfrm>
            <a:off x="35298" y="2348880"/>
            <a:ext cx="4260496" cy="3067321"/>
          </a:xfrm>
          <a:prstGeom prst="rect">
            <a:avLst/>
          </a:prstGeom>
          <a:noFill/>
          <a:ln w="9525">
            <a:noFill/>
            <a:miter lim="800000"/>
            <a:headEnd/>
            <a:tailEnd/>
          </a:ln>
        </p:spPr>
      </p:pic>
      <p:sp>
        <p:nvSpPr>
          <p:cNvPr id="26" name="25 Rectángulo"/>
          <p:cNvSpPr/>
          <p:nvPr/>
        </p:nvSpPr>
        <p:spPr>
          <a:xfrm>
            <a:off x="5076824" y="1196752"/>
            <a:ext cx="3959671" cy="5589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7" name="26 Rectángulo redondeado"/>
          <p:cNvSpPr/>
          <p:nvPr/>
        </p:nvSpPr>
        <p:spPr>
          <a:xfrm>
            <a:off x="5364088" y="1484783"/>
            <a:ext cx="3528392" cy="5039841"/>
          </a:xfrm>
          <a:prstGeom prst="roundRect">
            <a:avLst>
              <a:gd name="adj" fmla="val 2028"/>
            </a:avLst>
          </a:prstGeom>
          <a:solidFill>
            <a:schemeClr val="accent2">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ca-ES"/>
          </a:p>
        </p:txBody>
      </p:sp>
      <p:sp>
        <p:nvSpPr>
          <p:cNvPr id="29" name="28 Rectángulo"/>
          <p:cNvSpPr/>
          <p:nvPr/>
        </p:nvSpPr>
        <p:spPr>
          <a:xfrm>
            <a:off x="5364088" y="1556792"/>
            <a:ext cx="3528392" cy="4878259"/>
          </a:xfrm>
          <a:prstGeom prst="rect">
            <a:avLst/>
          </a:prstGeom>
        </p:spPr>
        <p:txBody>
          <a:bodyPr wrap="square">
            <a:spAutoFit/>
          </a:bodyPr>
          <a:lstStyle/>
          <a:p>
            <a:pPr marL="450850" lvl="0" indent="-273050" eaLnBrk="0" hangingPunct="0">
              <a:spcBef>
                <a:spcPts val="1200"/>
              </a:spcBef>
              <a:buClr>
                <a:srgbClr val="C00000"/>
              </a:buClr>
              <a:buFont typeface="Arial" pitchFamily="34" charset="0"/>
              <a:buChar char="•"/>
              <a:defRPr/>
            </a:pPr>
            <a:r>
              <a:rPr lang="ca-ES" sz="1200" b="1" dirty="0">
                <a:latin typeface="Arial" pitchFamily="34" charset="0"/>
                <a:ea typeface="ＭＳ Ｐゴシック" pitchFamily="-106" charset="-128"/>
                <a:cs typeface="Arial" pitchFamily="34" charset="0"/>
              </a:rPr>
              <a:t>Instal·lacions</a:t>
            </a:r>
            <a:r>
              <a:rPr lang="ca-ES" sz="1200" dirty="0">
                <a:latin typeface="Arial" pitchFamily="34" charset="0"/>
                <a:ea typeface="ＭＳ Ｐゴシック" pitchFamily="-106" charset="-128"/>
                <a:cs typeface="Arial" pitchFamily="34" charset="0"/>
              </a:rPr>
              <a:t>:</a:t>
            </a:r>
          </a:p>
          <a:p>
            <a:pPr marL="447675" lvl="1" defTabSz="635000" eaLnBrk="0" hangingPunct="0">
              <a:spcBef>
                <a:spcPts val="1200"/>
              </a:spcBef>
              <a:buClr>
                <a:schemeClr val="tx1"/>
              </a:buClr>
              <a:buFont typeface="Arial" pitchFamily="34" charset="0"/>
              <a:buChar char="•"/>
              <a:defRPr/>
            </a:pPr>
            <a:r>
              <a:rPr lang="ca-ES" sz="1200" dirty="0">
                <a:latin typeface="Arial" pitchFamily="34" charset="0"/>
                <a:ea typeface="ＭＳ Ｐゴシック" pitchFamily="-106" charset="-128"/>
                <a:cs typeface="Arial" pitchFamily="34" charset="0"/>
              </a:rPr>
              <a:t> Nau: 500 m</a:t>
            </a:r>
            <a:r>
              <a:rPr lang="ca-ES" sz="1200" baseline="30000" dirty="0">
                <a:latin typeface="Arial" pitchFamily="34" charset="0"/>
                <a:ea typeface="ＭＳ Ｐゴシック" pitchFamily="-106" charset="-128"/>
                <a:cs typeface="Arial" pitchFamily="34" charset="0"/>
              </a:rPr>
              <a:t>2</a:t>
            </a:r>
            <a:r>
              <a:rPr lang="ca-ES" sz="1200" dirty="0">
                <a:latin typeface="Arial" pitchFamily="34" charset="0"/>
                <a:ea typeface="ＭＳ Ｐゴシック" pitchFamily="-106" charset="-128"/>
                <a:cs typeface="Arial" pitchFamily="34" charset="0"/>
              </a:rPr>
              <a:t> (producció i magatzem)</a:t>
            </a:r>
          </a:p>
          <a:p>
            <a:pPr marL="187325" lvl="0" indent="260350" defTabSz="635000" eaLnBrk="0" hangingPunct="0">
              <a:spcBef>
                <a:spcPts val="1200"/>
              </a:spcBef>
              <a:buClr>
                <a:srgbClr val="C00000"/>
              </a:buClr>
              <a:buFont typeface="Arial" pitchFamily="34" charset="0"/>
              <a:buChar char="•"/>
              <a:defRPr/>
            </a:pPr>
            <a:r>
              <a:rPr lang="ca-ES" sz="1200" b="1" dirty="0">
                <a:latin typeface="Arial" pitchFamily="34" charset="0"/>
                <a:ea typeface="ＭＳ Ｐゴシック" pitchFamily="-106" charset="-128"/>
                <a:cs typeface="Arial" pitchFamily="34" charset="0"/>
              </a:rPr>
              <a:t>Planta </a:t>
            </a:r>
          </a:p>
          <a:p>
            <a:pPr marL="447675" lvl="1" defTabSz="635000" eaLnBrk="0" hangingPunct="0">
              <a:spcBef>
                <a:spcPts val="600"/>
              </a:spcBef>
              <a:buClr>
                <a:schemeClr val="tx1"/>
              </a:buClr>
              <a:buFont typeface="Arial" pitchFamily="34" charset="0"/>
              <a:buChar char="•"/>
              <a:defRPr/>
            </a:pPr>
            <a:r>
              <a:rPr lang="ca-ES" sz="1200" dirty="0">
                <a:latin typeface="Arial" pitchFamily="34" charset="0"/>
                <a:ea typeface="ＭＳ Ｐゴシック" pitchFamily="-106" charset="-128"/>
                <a:cs typeface="Arial" pitchFamily="34" charset="0"/>
              </a:rPr>
              <a:t>Mòdul recepció de llet 5.000 l/h </a:t>
            </a:r>
          </a:p>
          <a:p>
            <a:pPr marL="447675" lvl="1" defTabSz="635000" eaLnBrk="0" hangingPunct="0">
              <a:spcBef>
                <a:spcPts val="600"/>
              </a:spcBef>
              <a:buClr>
                <a:schemeClr val="tx1"/>
              </a:buClr>
              <a:buFont typeface="Arial" pitchFamily="34" charset="0"/>
              <a:buChar char="•"/>
              <a:defRPr/>
            </a:pPr>
            <a:r>
              <a:rPr lang="ca-ES" sz="1200" dirty="0">
                <a:latin typeface="Arial" pitchFamily="34" charset="0"/>
                <a:ea typeface="ＭＳ Ｐゴシック" pitchFamily="-106" charset="-128"/>
                <a:cs typeface="Arial" pitchFamily="34" charset="0"/>
              </a:rPr>
              <a:t>Dipòsit estoc llet crua 10.000 l ç</a:t>
            </a:r>
          </a:p>
          <a:p>
            <a:pPr marL="447675" lvl="1" defTabSz="635000" eaLnBrk="0" hangingPunct="0">
              <a:spcBef>
                <a:spcPts val="600"/>
              </a:spcBef>
              <a:buClr>
                <a:schemeClr val="tx1"/>
              </a:buClr>
              <a:buFont typeface="Arial" pitchFamily="34" charset="0"/>
              <a:buChar char="•"/>
              <a:defRPr/>
            </a:pPr>
            <a:r>
              <a:rPr lang="ca-ES" sz="1200" dirty="0">
                <a:latin typeface="Arial" pitchFamily="34" charset="0"/>
                <a:ea typeface="ＭＳ Ｐゴシック" pitchFamily="-106" charset="-128"/>
                <a:cs typeface="Arial" pitchFamily="34" charset="0"/>
              </a:rPr>
              <a:t>Sistema estandardització llet 10.000 l/h </a:t>
            </a:r>
          </a:p>
          <a:p>
            <a:pPr marL="447675" lvl="1" defTabSz="635000" eaLnBrk="0" hangingPunct="0">
              <a:spcBef>
                <a:spcPts val="600"/>
              </a:spcBef>
              <a:buClr>
                <a:schemeClr val="tx1"/>
              </a:buClr>
              <a:buFont typeface="Arial" pitchFamily="34" charset="0"/>
              <a:buChar char="•"/>
              <a:defRPr/>
            </a:pPr>
            <a:r>
              <a:rPr lang="ca-ES" sz="1200" dirty="0">
                <a:latin typeface="Arial" pitchFamily="34" charset="0"/>
                <a:ea typeface="ＭＳ Ｐゴシック" pitchFamily="-106" charset="-128"/>
                <a:cs typeface="Arial" pitchFamily="34" charset="0"/>
              </a:rPr>
              <a:t>Madurador estoc de nata 500 l </a:t>
            </a:r>
          </a:p>
          <a:p>
            <a:pPr marL="447675" lvl="1" defTabSz="635000" eaLnBrk="0" hangingPunct="0">
              <a:spcBef>
                <a:spcPts val="600"/>
              </a:spcBef>
              <a:buClr>
                <a:schemeClr val="tx1"/>
              </a:buClr>
              <a:buFont typeface="Arial" pitchFamily="34" charset="0"/>
              <a:buChar char="•"/>
              <a:defRPr/>
            </a:pPr>
            <a:r>
              <a:rPr lang="ca-ES" sz="1200" dirty="0">
                <a:latin typeface="Arial" pitchFamily="34" charset="0"/>
                <a:ea typeface="ＭＳ Ｐゴシック" pitchFamily="-106" charset="-128"/>
                <a:cs typeface="Arial" pitchFamily="34" charset="0"/>
              </a:rPr>
              <a:t>Sistema adició nata a llet líquida 500 l/h </a:t>
            </a:r>
          </a:p>
          <a:p>
            <a:pPr marL="447675" lvl="1" defTabSz="635000" eaLnBrk="0" hangingPunct="0">
              <a:spcBef>
                <a:spcPts val="600"/>
              </a:spcBef>
              <a:buClr>
                <a:schemeClr val="tx1"/>
              </a:buClr>
              <a:buFont typeface="Arial" pitchFamily="34" charset="0"/>
              <a:buChar char="•"/>
              <a:defRPr/>
            </a:pPr>
            <a:r>
              <a:rPr lang="ca-ES" sz="1200" dirty="0">
                <a:latin typeface="Arial" pitchFamily="34" charset="0"/>
                <a:ea typeface="ＭＳ Ｐゴシック" pitchFamily="-106" charset="-128"/>
                <a:cs typeface="Arial" pitchFamily="34" charset="0"/>
              </a:rPr>
              <a:t>Dipòsit estoc llet estandarditzada 5.000l </a:t>
            </a:r>
          </a:p>
          <a:p>
            <a:pPr marL="447675" lvl="1" defTabSz="635000" eaLnBrk="0" hangingPunct="0">
              <a:spcBef>
                <a:spcPts val="600"/>
              </a:spcBef>
              <a:buClr>
                <a:schemeClr val="tx1"/>
              </a:buClr>
              <a:buFont typeface="Arial" pitchFamily="34" charset="0"/>
              <a:buChar char="•"/>
              <a:defRPr/>
            </a:pPr>
            <a:r>
              <a:rPr lang="ca-ES" sz="1200" dirty="0">
                <a:latin typeface="Arial" pitchFamily="34" charset="0"/>
                <a:ea typeface="ＭＳ Ｐゴシック" pitchFamily="-106" charset="-128"/>
                <a:cs typeface="Arial" pitchFamily="34" charset="0"/>
              </a:rPr>
              <a:t>Sistema de quallar tipus </a:t>
            </a:r>
            <a:r>
              <a:rPr lang="ca-ES" sz="1200" dirty="0" err="1">
                <a:latin typeface="Arial" pitchFamily="34" charset="0"/>
                <a:ea typeface="ＭＳ Ｐゴシック" pitchFamily="-106" charset="-128"/>
                <a:cs typeface="Arial" pitchFamily="34" charset="0"/>
              </a:rPr>
              <a:t>carrussel</a:t>
            </a:r>
            <a:r>
              <a:rPr lang="ca-ES" sz="1200" dirty="0">
                <a:latin typeface="Arial" pitchFamily="34" charset="0"/>
                <a:ea typeface="ＭＳ Ｐゴシック" pitchFamily="-106" charset="-128"/>
                <a:cs typeface="Arial" pitchFamily="34" charset="0"/>
              </a:rPr>
              <a:t> 5.000l </a:t>
            </a:r>
          </a:p>
          <a:p>
            <a:pPr marL="447675" lvl="1" defTabSz="635000" eaLnBrk="0" hangingPunct="0">
              <a:spcBef>
                <a:spcPts val="600"/>
              </a:spcBef>
              <a:buClr>
                <a:schemeClr val="tx1"/>
              </a:buClr>
              <a:buFont typeface="Arial" pitchFamily="34" charset="0"/>
              <a:buChar char="•"/>
              <a:defRPr/>
            </a:pPr>
            <a:r>
              <a:rPr lang="ca-ES" sz="1200" dirty="0">
                <a:latin typeface="Arial" pitchFamily="34" charset="0"/>
                <a:ea typeface="ＭＳ Ｐゴシック" pitchFamily="-106" charset="-128"/>
                <a:cs typeface="Arial" pitchFamily="34" charset="0"/>
              </a:rPr>
              <a:t>Cuba de quallar 5000 l </a:t>
            </a:r>
          </a:p>
          <a:p>
            <a:pPr marL="447675" lvl="1" defTabSz="635000" eaLnBrk="0" hangingPunct="0">
              <a:spcBef>
                <a:spcPts val="600"/>
              </a:spcBef>
              <a:buClr>
                <a:schemeClr val="tx1"/>
              </a:buClr>
              <a:buFont typeface="Arial" pitchFamily="34" charset="0"/>
              <a:buChar char="•"/>
              <a:defRPr/>
            </a:pPr>
            <a:r>
              <a:rPr lang="ca-ES" sz="1200" dirty="0" err="1">
                <a:latin typeface="Arial" pitchFamily="34" charset="0"/>
                <a:ea typeface="ＭＳ Ｐゴシック" pitchFamily="-106" charset="-128"/>
                <a:cs typeface="Arial" pitchFamily="34" charset="0"/>
              </a:rPr>
              <a:t>Dosificadora</a:t>
            </a:r>
            <a:r>
              <a:rPr lang="ca-ES" sz="1200" dirty="0">
                <a:latin typeface="Arial" pitchFamily="34" charset="0"/>
                <a:ea typeface="ＭＳ Ｐゴシック" pitchFamily="-106" charset="-128"/>
                <a:cs typeface="Arial" pitchFamily="34" charset="0"/>
              </a:rPr>
              <a:t> formatge fresc 10000l/h</a:t>
            </a:r>
          </a:p>
          <a:p>
            <a:pPr marL="447675" lvl="1" defTabSz="635000" eaLnBrk="0" hangingPunct="0">
              <a:spcBef>
                <a:spcPts val="600"/>
              </a:spcBef>
              <a:buClr>
                <a:schemeClr val="tx1"/>
              </a:buClr>
              <a:buFont typeface="Arial" pitchFamily="34" charset="0"/>
              <a:buChar char="•"/>
              <a:defRPr/>
            </a:pPr>
            <a:r>
              <a:rPr lang="ca-ES" sz="1200" dirty="0">
                <a:latin typeface="Arial" pitchFamily="34" charset="0"/>
                <a:ea typeface="ＭＳ Ｐゴシック" pitchFamily="-106" charset="-128"/>
                <a:cs typeface="Arial" pitchFamily="34" charset="0"/>
              </a:rPr>
              <a:t> Envasadora 2.000 L/h </a:t>
            </a:r>
          </a:p>
          <a:p>
            <a:pPr marL="447675" lvl="1" defTabSz="635000" eaLnBrk="0" hangingPunct="0">
              <a:spcBef>
                <a:spcPts val="600"/>
              </a:spcBef>
              <a:buClr>
                <a:schemeClr val="tx1"/>
              </a:buClr>
              <a:defRPr/>
            </a:pPr>
            <a:endParaRPr lang="ca-ES" sz="1200" dirty="0">
              <a:latin typeface="Arial" pitchFamily="34" charset="0"/>
              <a:ea typeface="ＭＳ Ｐゴシック" pitchFamily="-106" charset="-128"/>
              <a:cs typeface="Arial" pitchFamily="34" charset="0"/>
            </a:endParaRPr>
          </a:p>
          <a:p>
            <a:pPr marL="447675" lvl="1" defTabSz="635000" eaLnBrk="0" hangingPunct="0">
              <a:spcBef>
                <a:spcPts val="600"/>
              </a:spcBef>
              <a:buClr>
                <a:schemeClr val="tx1"/>
              </a:buClr>
              <a:buFont typeface="Arial" pitchFamily="34" charset="0"/>
              <a:buChar char="•"/>
              <a:defRPr/>
            </a:pPr>
            <a:r>
              <a:rPr lang="ca-ES" sz="1200" dirty="0">
                <a:latin typeface="Arial" pitchFamily="34" charset="0"/>
                <a:ea typeface="ＭＳ Ｐゴシック" pitchFamily="-106" charset="-128"/>
                <a:cs typeface="Arial" pitchFamily="34" charset="0"/>
              </a:rPr>
              <a:t>Túnel de congelació </a:t>
            </a:r>
            <a:r>
              <a:rPr lang="ca-ES" sz="1200" i="1" dirty="0">
                <a:latin typeface="Arial" pitchFamily="34" charset="0"/>
                <a:ea typeface="ＭＳ Ｐゴシック" pitchFamily="-106" charset="-128"/>
                <a:cs typeface="Arial" pitchFamily="34" charset="0"/>
              </a:rPr>
              <a:t>estàtic per ventilació </a:t>
            </a:r>
            <a:endParaRPr lang="ca-ES" sz="1200" dirty="0">
              <a:latin typeface="Arial" pitchFamily="34" charset="0"/>
              <a:ea typeface="ＭＳ Ｐゴシック" pitchFamily="-106" charset="-128"/>
              <a:cs typeface="Arial" pitchFamily="34" charset="0"/>
            </a:endParaRPr>
          </a:p>
          <a:p>
            <a:pPr marL="447675" lvl="1" defTabSz="635000" eaLnBrk="0" hangingPunct="0">
              <a:spcBef>
                <a:spcPts val="600"/>
              </a:spcBef>
              <a:buClr>
                <a:schemeClr val="tx1"/>
              </a:buClr>
              <a:buFont typeface="Arial" pitchFamily="34" charset="0"/>
              <a:buChar char="•"/>
              <a:defRPr/>
            </a:pPr>
            <a:r>
              <a:rPr lang="ca-ES" sz="1200" dirty="0">
                <a:latin typeface="Arial" pitchFamily="34" charset="0"/>
                <a:ea typeface="ＭＳ Ｐゴシック" pitchFamily="-106" charset="-128"/>
                <a:cs typeface="Arial" pitchFamily="34" charset="0"/>
              </a:rPr>
              <a:t>Càmera conservació congelat (-22ºc) </a:t>
            </a:r>
          </a:p>
          <a:p>
            <a:pPr marL="447675" lvl="1" defTabSz="635000" eaLnBrk="0" hangingPunct="0">
              <a:spcBef>
                <a:spcPts val="600"/>
              </a:spcBef>
              <a:buClr>
                <a:schemeClr val="tx1"/>
              </a:buClr>
              <a:buFont typeface="Arial" pitchFamily="34" charset="0"/>
              <a:buChar char="•"/>
              <a:defRPr/>
            </a:pPr>
            <a:endParaRPr lang="ca-ES" sz="1200" dirty="0">
              <a:latin typeface="Arial" pitchFamily="34" charset="0"/>
              <a:ea typeface="ＭＳ Ｐゴシック" pitchFamily="-106" charset="-128"/>
              <a:cs typeface="Arial" pitchFamily="34" charset="0"/>
            </a:endParaRPr>
          </a:p>
          <a:p>
            <a:pPr marL="447675" lvl="1" defTabSz="635000" eaLnBrk="0" hangingPunct="0">
              <a:spcBef>
                <a:spcPts val="600"/>
              </a:spcBef>
              <a:buClr>
                <a:schemeClr val="tx1"/>
              </a:buClr>
              <a:buFont typeface="Arial" pitchFamily="34" charset="0"/>
              <a:buChar char="•"/>
              <a:defRPr/>
            </a:pPr>
            <a:r>
              <a:rPr lang="ca-ES" sz="1200" dirty="0">
                <a:latin typeface="Arial" pitchFamily="34" charset="0"/>
                <a:ea typeface="ＭＳ Ｐゴシック" pitchFamily="-106" charset="-128"/>
                <a:cs typeface="Arial" pitchFamily="34" charset="0"/>
              </a:rPr>
              <a:t>Sistema neteja </a:t>
            </a:r>
            <a:r>
              <a:rPr lang="ca-ES" sz="1200" dirty="0" err="1">
                <a:latin typeface="Arial" pitchFamily="34" charset="0"/>
                <a:ea typeface="ＭＳ Ｐゴシック" pitchFamily="-106" charset="-128"/>
                <a:cs typeface="Arial" pitchFamily="34" charset="0"/>
              </a:rPr>
              <a:t>cip</a:t>
            </a:r>
            <a:r>
              <a:rPr lang="ca-ES" sz="1200" dirty="0">
                <a:latin typeface="Arial" pitchFamily="34" charset="0"/>
                <a:ea typeface="ＭＳ Ｐゴシック" pitchFamily="-106" charset="-128"/>
                <a:cs typeface="Arial" pitchFamily="34" charset="0"/>
              </a:rPr>
              <a:t> 2 x 10.000 l/h </a:t>
            </a:r>
          </a:p>
        </p:txBody>
      </p:sp>
      <p:sp>
        <p:nvSpPr>
          <p:cNvPr id="31" name="30 Rectángulo"/>
          <p:cNvSpPr/>
          <p:nvPr/>
        </p:nvSpPr>
        <p:spPr>
          <a:xfrm>
            <a:off x="179512" y="1008758"/>
            <a:ext cx="5004048" cy="369332"/>
          </a:xfrm>
          <a:prstGeom prst="rect">
            <a:avLst/>
          </a:prstGeom>
        </p:spPr>
        <p:txBody>
          <a:bodyPr wrap="square">
            <a:spAutoFit/>
          </a:bodyPr>
          <a:lstStyle/>
          <a:p>
            <a:pPr lvl="0" algn="just" eaLnBrk="0" hangingPunct="0">
              <a:spcBef>
                <a:spcPts val="600"/>
              </a:spcBef>
              <a:buClr>
                <a:srgbClr val="C00000"/>
              </a:buClr>
              <a:buFont typeface="Arial" pitchFamily="34" charset="0"/>
              <a:buChar char="•"/>
              <a:defRPr/>
            </a:pPr>
            <a:r>
              <a:rPr lang="ca-ES" dirty="0">
                <a:latin typeface="Arial" pitchFamily="34" charset="0"/>
                <a:cs typeface="Arial" pitchFamily="34" charset="0"/>
              </a:rPr>
              <a:t> Necessitats d’inversió</a:t>
            </a:r>
          </a:p>
        </p:txBody>
      </p:sp>
      <p:grpSp>
        <p:nvGrpSpPr>
          <p:cNvPr id="9" name="8 Grupo"/>
          <p:cNvGrpSpPr/>
          <p:nvPr/>
        </p:nvGrpSpPr>
        <p:grpSpPr>
          <a:xfrm>
            <a:off x="5967425" y="457622"/>
            <a:ext cx="907935" cy="302931"/>
            <a:chOff x="6619838" y="370756"/>
            <a:chExt cx="1101711" cy="396107"/>
          </a:xfrm>
        </p:grpSpPr>
        <p:sp>
          <p:nvSpPr>
            <p:cNvPr id="10" name="9 Recortar rectángulo de esquina sencilla"/>
            <p:cNvSpPr/>
            <p:nvPr/>
          </p:nvSpPr>
          <p:spPr>
            <a:xfrm flipH="1">
              <a:off x="6619838" y="370756"/>
              <a:ext cx="1101711" cy="360040"/>
            </a:xfrm>
            <a:prstGeom prst="snip1Rect">
              <a:avLst>
                <a:gd name="adj" fmla="val 35320"/>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Unicode MS" pitchFamily="34" charset="-128"/>
                <a:ea typeface="Arial Unicode MS" pitchFamily="34" charset="-128"/>
                <a:cs typeface="Arial Unicode MS" pitchFamily="34" charset="-128"/>
              </a:endParaRPr>
            </a:p>
          </p:txBody>
        </p:sp>
        <p:sp>
          <p:nvSpPr>
            <p:cNvPr id="11" name="10 Rectángulo"/>
            <p:cNvSpPr/>
            <p:nvPr/>
          </p:nvSpPr>
          <p:spPr>
            <a:xfrm>
              <a:off x="6740742" y="404664"/>
              <a:ext cx="936104" cy="362199"/>
            </a:xfrm>
            <a:prstGeom prst="rect">
              <a:avLst/>
            </a:prstGeom>
          </p:spPr>
          <p:txBody>
            <a:bodyPr wrap="square">
              <a:spAutoFit/>
            </a:bodyPr>
            <a:lstStyle/>
            <a:p>
              <a:pPr marL="457200" indent="-457200" algn="ctr">
                <a:spcAft>
                  <a:spcPts val="1800"/>
                </a:spcAft>
                <a:buClr>
                  <a:schemeClr val="accent1"/>
                </a:buClr>
                <a:buSzPct val="107000"/>
                <a:defRPr/>
              </a:pPr>
              <a:r>
                <a:rPr lang="ca-ES" sz="1200" b="1" spc="-20" baseline="0" dirty="0">
                  <a:solidFill>
                    <a:schemeClr val="bg1"/>
                  </a:solidFill>
                  <a:latin typeface="Arial Unicode MS" pitchFamily="34" charset="-128"/>
                  <a:ea typeface="Arial Unicode MS" pitchFamily="34" charset="-128"/>
                  <a:cs typeface="Arial Unicode MS" pitchFamily="34" charset="-128"/>
                </a:rPr>
                <a:t>Model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t="1317"/>
          <a:stretch>
            <a:fillRect/>
          </a:stretch>
        </p:blipFill>
        <p:spPr bwMode="auto">
          <a:xfrm>
            <a:off x="138900" y="765175"/>
            <a:ext cx="5004048" cy="6092824"/>
          </a:xfrm>
          <a:prstGeom prst="rect">
            <a:avLst/>
          </a:prstGeom>
          <a:noFill/>
          <a:ln w="9525">
            <a:noFill/>
            <a:miter lim="800000"/>
            <a:headEnd/>
            <a:tailEnd/>
          </a:ln>
        </p:spPr>
      </p:pic>
      <p:sp>
        <p:nvSpPr>
          <p:cNvPr id="21" name="20 Rectángulo"/>
          <p:cNvSpPr/>
          <p:nvPr/>
        </p:nvSpPr>
        <p:spPr>
          <a:xfrm>
            <a:off x="5076825" y="836613"/>
            <a:ext cx="3959671" cy="59493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2" name="21 Rectángulo redondeado"/>
          <p:cNvSpPr/>
          <p:nvPr/>
        </p:nvSpPr>
        <p:spPr>
          <a:xfrm>
            <a:off x="5220072" y="5301208"/>
            <a:ext cx="3672408" cy="1440160"/>
          </a:xfrm>
          <a:prstGeom prst="roundRect">
            <a:avLst>
              <a:gd name="adj" fmla="val 3968"/>
            </a:avLst>
          </a:prstGeom>
          <a:solidFill>
            <a:schemeClr val="accent2">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ca-ES"/>
          </a:p>
        </p:txBody>
      </p:sp>
      <p:sp>
        <p:nvSpPr>
          <p:cNvPr id="23" name="22 Rectángulo"/>
          <p:cNvSpPr/>
          <p:nvPr/>
        </p:nvSpPr>
        <p:spPr>
          <a:xfrm>
            <a:off x="5735658" y="5517232"/>
            <a:ext cx="747320" cy="276999"/>
          </a:xfrm>
          <a:prstGeom prst="rect">
            <a:avLst/>
          </a:prstGeom>
        </p:spPr>
        <p:txBody>
          <a:bodyPr wrap="none">
            <a:spAutoFit/>
          </a:bodyPr>
          <a:lstStyle/>
          <a:p>
            <a:r>
              <a:rPr lang="ca-ES" sz="1200" dirty="0">
                <a:solidFill>
                  <a:schemeClr val="bg2">
                    <a:lumMod val="50000"/>
                  </a:schemeClr>
                </a:solidFill>
                <a:latin typeface="Arial" pitchFamily="34" charset="0"/>
                <a:ea typeface="ＭＳ Ｐゴシック" pitchFamily="-106" charset="-128"/>
                <a:cs typeface="Arial" pitchFamily="34" charset="0"/>
              </a:rPr>
              <a:t>Objectiu</a:t>
            </a:r>
            <a:endParaRPr lang="ca-ES" sz="1200" dirty="0">
              <a:solidFill>
                <a:schemeClr val="bg2">
                  <a:lumMod val="50000"/>
                </a:schemeClr>
              </a:solidFill>
            </a:endParaRPr>
          </a:p>
        </p:txBody>
      </p:sp>
      <p:sp>
        <p:nvSpPr>
          <p:cNvPr id="24" name="23 Flecha abajo"/>
          <p:cNvSpPr/>
          <p:nvPr/>
        </p:nvSpPr>
        <p:spPr>
          <a:xfrm rot="10800000">
            <a:off x="5436097" y="5517232"/>
            <a:ext cx="288032" cy="288032"/>
          </a:xfrm>
          <a:prstGeom prst="downArrow">
            <a:avLst/>
          </a:prstGeom>
          <a:solidFill>
            <a:srgbClr val="92D05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5" name="24 Rectángulo redondeado"/>
          <p:cNvSpPr/>
          <p:nvPr/>
        </p:nvSpPr>
        <p:spPr>
          <a:xfrm>
            <a:off x="5220072" y="908720"/>
            <a:ext cx="3672408" cy="4104456"/>
          </a:xfrm>
          <a:prstGeom prst="roundRect">
            <a:avLst>
              <a:gd name="adj" fmla="val 2028"/>
            </a:avLst>
          </a:prstGeom>
          <a:solidFill>
            <a:schemeClr val="accent2">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ca-ES"/>
          </a:p>
        </p:txBody>
      </p:sp>
      <p:sp>
        <p:nvSpPr>
          <p:cNvPr id="26" name="25 Rectángulo"/>
          <p:cNvSpPr/>
          <p:nvPr/>
        </p:nvSpPr>
        <p:spPr>
          <a:xfrm>
            <a:off x="5364088" y="1268760"/>
            <a:ext cx="3600400" cy="3139321"/>
          </a:xfrm>
          <a:prstGeom prst="rect">
            <a:avLst/>
          </a:prstGeom>
        </p:spPr>
        <p:txBody>
          <a:bodyPr wrap="square">
            <a:spAutoFit/>
          </a:bodyPr>
          <a:lstStyle/>
          <a:p>
            <a:pPr marL="84138" eaLnBrk="0" hangingPunct="0">
              <a:spcBef>
                <a:spcPts val="1200"/>
              </a:spcBef>
              <a:buClr>
                <a:srgbClr val="C00000"/>
              </a:buClr>
              <a:buFont typeface="Arial" pitchFamily="34" charset="0"/>
              <a:buChar char="•"/>
              <a:defRPr/>
            </a:pPr>
            <a:r>
              <a:rPr lang="ca-ES" sz="1100" i="1" dirty="0">
                <a:latin typeface="Arial" pitchFamily="34" charset="0"/>
                <a:ea typeface="ＭＳ Ｐゴシック" pitchFamily="-106" charset="-128"/>
                <a:cs typeface="Arial" pitchFamily="34" charset="0"/>
              </a:rPr>
              <a:t>La producció òptima de la planta se situa en un </a:t>
            </a:r>
            <a:r>
              <a:rPr lang="ca-ES" sz="1600" b="1" i="1" dirty="0">
                <a:latin typeface="Arial" pitchFamily="34" charset="0"/>
                <a:ea typeface="ＭＳ Ｐゴシック" pitchFamily="-106" charset="-128"/>
                <a:cs typeface="Arial" pitchFamily="34" charset="0"/>
              </a:rPr>
              <a:t>80%</a:t>
            </a:r>
            <a:r>
              <a:rPr lang="ca-ES" sz="1600" i="1" dirty="0">
                <a:latin typeface="Arial" pitchFamily="34" charset="0"/>
                <a:ea typeface="ＭＳ Ｐゴシック" pitchFamily="-106" charset="-128"/>
                <a:cs typeface="Arial" pitchFamily="34" charset="0"/>
              </a:rPr>
              <a:t> </a:t>
            </a:r>
            <a:r>
              <a:rPr lang="ca-ES" sz="1100" i="1" dirty="0">
                <a:latin typeface="Arial" pitchFamily="34" charset="0"/>
                <a:ea typeface="ＭＳ Ｐゴシック" pitchFamily="-106" charset="-128"/>
                <a:cs typeface="Arial" pitchFamily="34" charset="0"/>
              </a:rPr>
              <a:t>de la seva capacitat: </a:t>
            </a:r>
            <a:r>
              <a:rPr lang="ca-ES" sz="1100" b="1" i="1" dirty="0">
                <a:latin typeface="Arial" pitchFamily="34" charset="0"/>
                <a:ea typeface="ＭＳ Ｐゴシック" pitchFamily="-106" charset="-128"/>
                <a:cs typeface="Arial" pitchFamily="34" charset="0"/>
              </a:rPr>
              <a:t>en llet de vaca </a:t>
            </a:r>
            <a:r>
              <a:rPr lang="ca-ES" sz="1100" i="1" dirty="0">
                <a:latin typeface="Arial" pitchFamily="34" charset="0"/>
                <a:ea typeface="ＭＳ Ｐゴシック" pitchFamily="-106" charset="-128"/>
                <a:cs typeface="Arial" pitchFamily="34" charset="0"/>
              </a:rPr>
              <a:t>s’elaboren </a:t>
            </a:r>
            <a:r>
              <a:rPr lang="ca-ES" sz="1100" b="1" dirty="0"/>
              <a:t>350.000</a:t>
            </a:r>
            <a:r>
              <a:rPr lang="ca-ES" sz="1100" dirty="0"/>
              <a:t> </a:t>
            </a:r>
            <a:r>
              <a:rPr lang="ca-ES" sz="1100" i="1" dirty="0">
                <a:latin typeface="Arial" pitchFamily="34" charset="0"/>
                <a:ea typeface="ＭＳ Ｐゴシック" pitchFamily="-106" charset="-128"/>
                <a:cs typeface="Arial" pitchFamily="34" charset="0"/>
              </a:rPr>
              <a:t>kg de massa congelada a l’any. Equival a </a:t>
            </a:r>
            <a:r>
              <a:rPr lang="ca-ES" sz="1100" b="1" dirty="0"/>
              <a:t>7.400.000</a:t>
            </a:r>
            <a:r>
              <a:rPr lang="ca-ES" sz="1100" dirty="0"/>
              <a:t> racions de 80gr de formatge a un preu de </a:t>
            </a:r>
            <a:r>
              <a:rPr lang="ca-ES" sz="1600" b="1" dirty="0"/>
              <a:t>0,29€</a:t>
            </a:r>
            <a:r>
              <a:rPr lang="ca-ES" sz="1200" b="1" dirty="0"/>
              <a:t>/ració.</a:t>
            </a:r>
            <a:endParaRPr lang="ca-ES" sz="1100" b="1" i="1" dirty="0">
              <a:latin typeface="Arial" pitchFamily="34" charset="0"/>
              <a:ea typeface="ＭＳ Ｐゴシック" pitchFamily="-106" charset="-128"/>
              <a:cs typeface="Arial" pitchFamily="34" charset="0"/>
            </a:endParaRPr>
          </a:p>
          <a:p>
            <a:pPr marL="84138" eaLnBrk="0" hangingPunct="0">
              <a:spcBef>
                <a:spcPts val="1200"/>
              </a:spcBef>
              <a:buClr>
                <a:srgbClr val="C00000"/>
              </a:buClr>
              <a:buFont typeface="Arial" pitchFamily="34" charset="0"/>
              <a:buChar char="•"/>
              <a:defRPr/>
            </a:pPr>
            <a:r>
              <a:rPr lang="ca-ES" sz="1100" b="1" i="1" dirty="0">
                <a:latin typeface="Arial" pitchFamily="34" charset="0"/>
                <a:ea typeface="ＭＳ Ｐゴシック" pitchFamily="-106" charset="-128"/>
                <a:cs typeface="Arial" pitchFamily="34" charset="0"/>
              </a:rPr>
              <a:t>El marge de contribució </a:t>
            </a:r>
            <a:r>
              <a:rPr lang="ca-ES" sz="1100" i="1" dirty="0">
                <a:latin typeface="Arial" pitchFamily="34" charset="0"/>
                <a:ea typeface="ＭＳ Ｐゴシック" pitchFamily="-106" charset="-128"/>
                <a:cs typeface="Arial" pitchFamily="34" charset="0"/>
              </a:rPr>
              <a:t>es situa a l’entorn del </a:t>
            </a:r>
            <a:r>
              <a:rPr lang="ca-ES" sz="1600" b="1" i="1" dirty="0">
                <a:latin typeface="Arial" pitchFamily="34" charset="0"/>
                <a:ea typeface="ＭＳ Ｐゴシック" pitchFamily="-106" charset="-128"/>
                <a:cs typeface="Arial" pitchFamily="34" charset="0"/>
              </a:rPr>
              <a:t>60% </a:t>
            </a:r>
            <a:r>
              <a:rPr lang="ca-ES" sz="1100" i="1" dirty="0">
                <a:latin typeface="Arial" pitchFamily="34" charset="0"/>
                <a:ea typeface="ＭＳ Ｐゴシック" pitchFamily="-106" charset="-128"/>
                <a:cs typeface="Arial" pitchFamily="34" charset="0"/>
              </a:rPr>
              <a:t>i, en el cas que s’hagués de realitzar tota la inversió el </a:t>
            </a:r>
            <a:r>
              <a:rPr lang="ca-ES" sz="1100" b="1" i="1" dirty="0">
                <a:latin typeface="Arial" pitchFamily="34" charset="0"/>
                <a:ea typeface="ＭＳ Ｐゴシック" pitchFamily="-106" charset="-128"/>
                <a:cs typeface="Arial" pitchFamily="34" charset="0"/>
              </a:rPr>
              <a:t>resultat després d’impostos</a:t>
            </a:r>
            <a:r>
              <a:rPr lang="ca-ES" sz="1100" i="1" dirty="0">
                <a:latin typeface="Arial" pitchFamily="34" charset="0"/>
                <a:ea typeface="ＭＳ Ｐゴシック" pitchFamily="-106" charset="-128"/>
                <a:cs typeface="Arial" pitchFamily="34" charset="0"/>
              </a:rPr>
              <a:t> de la planta en l’escenari òptim és un </a:t>
            </a:r>
            <a:r>
              <a:rPr lang="ca-ES" sz="1600" b="1" i="1" dirty="0">
                <a:latin typeface="Arial" pitchFamily="34" charset="0"/>
                <a:ea typeface="ＭＳ Ｐゴシック" pitchFamily="-106" charset="-128"/>
                <a:cs typeface="Arial" pitchFamily="34" charset="0"/>
              </a:rPr>
              <a:t>21%</a:t>
            </a:r>
            <a:r>
              <a:rPr lang="ca-ES" sz="1100" b="1" i="1" dirty="0">
                <a:latin typeface="Arial" pitchFamily="34" charset="0"/>
                <a:ea typeface="ＭＳ Ｐゴシック" pitchFamily="-106" charset="-128"/>
                <a:cs typeface="Arial" pitchFamily="34" charset="0"/>
              </a:rPr>
              <a:t>. La inversió prevista en una planta de nova creació és de 1.300.000€ a amortitzar en 6 anys.</a:t>
            </a:r>
            <a:r>
              <a:rPr lang="ca-ES" sz="1600" b="1" i="1" dirty="0">
                <a:latin typeface="Arial" pitchFamily="34" charset="0"/>
                <a:ea typeface="ＭＳ Ｐゴシック" pitchFamily="-106" charset="-128"/>
                <a:cs typeface="Arial" pitchFamily="34" charset="0"/>
              </a:rPr>
              <a:t> </a:t>
            </a:r>
          </a:p>
          <a:p>
            <a:pPr marL="84138" eaLnBrk="0" hangingPunct="0">
              <a:spcBef>
                <a:spcPts val="1200"/>
              </a:spcBef>
              <a:buClr>
                <a:srgbClr val="C00000"/>
              </a:buClr>
              <a:buFont typeface="Arial" pitchFamily="34" charset="0"/>
              <a:buChar char="•"/>
              <a:defRPr/>
            </a:pPr>
            <a:r>
              <a:rPr lang="ca-ES" sz="1100" b="1" i="1" dirty="0">
                <a:latin typeface="Arial" pitchFamily="34" charset="0"/>
                <a:ea typeface="ＭＳ Ｐゴシック" pitchFamily="-106" charset="-128"/>
                <a:cs typeface="Arial" pitchFamily="34" charset="0"/>
              </a:rPr>
              <a:t>El punt d’equilibri està en els </a:t>
            </a:r>
            <a:r>
              <a:rPr lang="ca-ES" sz="1600" b="1" i="1" dirty="0">
                <a:latin typeface="Arial" pitchFamily="34" charset="0"/>
                <a:ea typeface="ＭＳ Ｐゴシック" pitchFamily="-106" charset="-128"/>
                <a:cs typeface="Arial" pitchFamily="34" charset="0"/>
              </a:rPr>
              <a:t>180Tn/any</a:t>
            </a:r>
            <a:r>
              <a:rPr lang="ca-ES" sz="1100" b="1" i="1" dirty="0">
                <a:latin typeface="Arial" pitchFamily="34" charset="0"/>
                <a:ea typeface="ＭＳ Ｐゴシック" pitchFamily="-106" charset="-128"/>
                <a:cs typeface="Arial" pitchFamily="34" charset="0"/>
              </a:rPr>
              <a:t>. Equival a un </a:t>
            </a:r>
            <a:r>
              <a:rPr lang="ca-ES" sz="1600" b="1" i="1" dirty="0">
                <a:latin typeface="Arial" pitchFamily="34" charset="0"/>
                <a:ea typeface="ＭＳ Ｐゴシック" pitchFamily="-106" charset="-128"/>
                <a:cs typeface="Arial" pitchFamily="34" charset="0"/>
              </a:rPr>
              <a:t>39%</a:t>
            </a:r>
            <a:r>
              <a:rPr lang="ca-ES" sz="1100" b="1" i="1" dirty="0">
                <a:latin typeface="Arial" pitchFamily="34" charset="0"/>
                <a:ea typeface="ＭＳ Ｐゴシック" pitchFamily="-106" charset="-128"/>
                <a:cs typeface="Arial" pitchFamily="34" charset="0"/>
              </a:rPr>
              <a:t> d’utilització de la planta.</a:t>
            </a:r>
            <a:endParaRPr lang="ca-ES" sz="900" b="1" i="1" dirty="0">
              <a:latin typeface="Arial" pitchFamily="34" charset="0"/>
              <a:ea typeface="ＭＳ Ｐゴシック" pitchFamily="-106" charset="-128"/>
              <a:cs typeface="Arial" pitchFamily="34" charset="0"/>
            </a:endParaRPr>
          </a:p>
        </p:txBody>
      </p:sp>
      <p:cxnSp>
        <p:nvCxnSpPr>
          <p:cNvPr id="27" name="26 Conector recto"/>
          <p:cNvCxnSpPr/>
          <p:nvPr/>
        </p:nvCxnSpPr>
        <p:spPr>
          <a:xfrm>
            <a:off x="5850937" y="5805264"/>
            <a:ext cx="3041543" cy="224"/>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0" name="29 Rectángulo"/>
          <p:cNvSpPr/>
          <p:nvPr/>
        </p:nvSpPr>
        <p:spPr>
          <a:xfrm>
            <a:off x="179512" y="994586"/>
            <a:ext cx="5004048" cy="338554"/>
          </a:xfrm>
          <a:prstGeom prst="rect">
            <a:avLst/>
          </a:prstGeom>
        </p:spPr>
        <p:txBody>
          <a:bodyPr wrap="square">
            <a:spAutoFit/>
          </a:bodyPr>
          <a:lstStyle/>
          <a:p>
            <a:pPr lvl="0" algn="just" eaLnBrk="0" hangingPunct="0">
              <a:spcBef>
                <a:spcPts val="600"/>
              </a:spcBef>
              <a:buClr>
                <a:srgbClr val="C00000"/>
              </a:buClr>
              <a:buFont typeface="Arial" pitchFamily="34" charset="0"/>
              <a:buChar char="•"/>
              <a:defRPr/>
            </a:pPr>
            <a:r>
              <a:rPr lang="ca-ES" sz="1600" spc="-20" dirty="0">
                <a:latin typeface="Arial" pitchFamily="34" charset="0"/>
                <a:cs typeface="Arial" pitchFamily="34" charset="0"/>
              </a:rPr>
              <a:t>Escenaris CDR</a:t>
            </a:r>
          </a:p>
        </p:txBody>
      </p:sp>
      <p:sp>
        <p:nvSpPr>
          <p:cNvPr id="33" name="32 Rectángulo"/>
          <p:cNvSpPr/>
          <p:nvPr/>
        </p:nvSpPr>
        <p:spPr>
          <a:xfrm>
            <a:off x="5292080" y="5805488"/>
            <a:ext cx="3672408" cy="754053"/>
          </a:xfrm>
          <a:prstGeom prst="rect">
            <a:avLst/>
          </a:prstGeom>
        </p:spPr>
        <p:txBody>
          <a:bodyPr wrap="square">
            <a:spAutoFit/>
          </a:bodyPr>
          <a:lstStyle/>
          <a:p>
            <a:pPr marL="84138" eaLnBrk="0" hangingPunct="0">
              <a:spcBef>
                <a:spcPts val="1200"/>
              </a:spcBef>
              <a:buClr>
                <a:srgbClr val="C00000"/>
              </a:buClr>
              <a:buFont typeface="Arial" pitchFamily="34" charset="0"/>
              <a:buChar char="•"/>
              <a:defRPr/>
            </a:pPr>
            <a:r>
              <a:rPr lang="ca-ES" sz="1100" i="1" dirty="0">
                <a:latin typeface="Arial" pitchFamily="34" charset="0"/>
                <a:ea typeface="ＭＳ Ｐゴシック" pitchFamily="-106" charset="-128"/>
                <a:cs typeface="Arial" pitchFamily="34" charset="0"/>
              </a:rPr>
              <a:t>La producció màxima de la planta </a:t>
            </a:r>
            <a:r>
              <a:rPr lang="ca-ES" sz="1600" b="1" dirty="0"/>
              <a:t>9.000.000</a:t>
            </a:r>
            <a:r>
              <a:rPr lang="ca-ES" sz="1100" dirty="0"/>
              <a:t>  racions de 80gr de formatge amb un </a:t>
            </a:r>
            <a:r>
              <a:rPr lang="ca-ES" sz="1100" b="1" i="1" dirty="0">
                <a:latin typeface="Arial" pitchFamily="34" charset="0"/>
                <a:ea typeface="ＭＳ Ｐゴシック" pitchFamily="-106" charset="-128"/>
                <a:cs typeface="Arial" pitchFamily="34" charset="0"/>
              </a:rPr>
              <a:t>resultat després d’impostos</a:t>
            </a:r>
            <a:r>
              <a:rPr lang="ca-ES" sz="1100" i="1" dirty="0">
                <a:latin typeface="Arial" pitchFamily="34" charset="0"/>
                <a:ea typeface="ＭＳ Ｐゴシック" pitchFamily="-106" charset="-128"/>
                <a:cs typeface="Arial" pitchFamily="34" charset="0"/>
              </a:rPr>
              <a:t>  </a:t>
            </a:r>
            <a:r>
              <a:rPr lang="ca-ES" sz="1600" b="1" i="1" dirty="0">
                <a:latin typeface="Arial" pitchFamily="34" charset="0"/>
                <a:ea typeface="ＭＳ Ｐゴシック" pitchFamily="-106" charset="-128"/>
                <a:cs typeface="Arial" pitchFamily="34" charset="0"/>
              </a:rPr>
              <a:t>25%</a:t>
            </a:r>
            <a:r>
              <a:rPr lang="ca-ES" sz="1100" b="1" i="1" dirty="0">
                <a:latin typeface="Arial" pitchFamily="34" charset="0"/>
                <a:ea typeface="ＭＳ Ｐゴシック" pitchFamily="-106" charset="-128"/>
                <a:cs typeface="Arial" pitchFamily="34" charset="0"/>
              </a:rPr>
              <a:t>.  </a:t>
            </a:r>
            <a:r>
              <a:rPr lang="ca-ES" sz="700" b="1" i="1" dirty="0">
                <a:latin typeface="Arial" pitchFamily="34" charset="0"/>
                <a:ea typeface="ＭＳ Ｐゴシック" pitchFamily="-106" charset="-128"/>
                <a:cs typeface="Arial" pitchFamily="34" charset="0"/>
              </a:rPr>
              <a:t>(realitzant tota la inversió)</a:t>
            </a:r>
            <a:endParaRPr lang="ca-ES" sz="1100" b="1" i="1" dirty="0">
              <a:latin typeface="Arial" pitchFamily="34" charset="0"/>
              <a:ea typeface="ＭＳ Ｐゴシック" pitchFamily="-106" charset="-128"/>
              <a:cs typeface="Arial" pitchFamily="34" charset="0"/>
            </a:endParaRPr>
          </a:p>
        </p:txBody>
      </p:sp>
      <p:grpSp>
        <p:nvGrpSpPr>
          <p:cNvPr id="14" name="13 Grupo"/>
          <p:cNvGrpSpPr/>
          <p:nvPr/>
        </p:nvGrpSpPr>
        <p:grpSpPr>
          <a:xfrm>
            <a:off x="5967425" y="457622"/>
            <a:ext cx="907935" cy="302931"/>
            <a:chOff x="6619838" y="370756"/>
            <a:chExt cx="1101711" cy="396107"/>
          </a:xfrm>
        </p:grpSpPr>
        <p:sp>
          <p:nvSpPr>
            <p:cNvPr id="15" name="14 Recortar rectángulo de esquina sencilla"/>
            <p:cNvSpPr/>
            <p:nvPr/>
          </p:nvSpPr>
          <p:spPr>
            <a:xfrm flipH="1">
              <a:off x="6619838" y="370756"/>
              <a:ext cx="1101711" cy="360040"/>
            </a:xfrm>
            <a:prstGeom prst="snip1Rect">
              <a:avLst>
                <a:gd name="adj" fmla="val 35320"/>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Unicode MS" pitchFamily="34" charset="-128"/>
                <a:ea typeface="Arial Unicode MS" pitchFamily="34" charset="-128"/>
                <a:cs typeface="Arial Unicode MS" pitchFamily="34" charset="-128"/>
              </a:endParaRPr>
            </a:p>
          </p:txBody>
        </p:sp>
        <p:sp>
          <p:nvSpPr>
            <p:cNvPr id="16" name="15 Rectángulo"/>
            <p:cNvSpPr/>
            <p:nvPr/>
          </p:nvSpPr>
          <p:spPr>
            <a:xfrm>
              <a:off x="6740742" y="404664"/>
              <a:ext cx="936104" cy="362199"/>
            </a:xfrm>
            <a:prstGeom prst="rect">
              <a:avLst/>
            </a:prstGeom>
          </p:spPr>
          <p:txBody>
            <a:bodyPr wrap="square">
              <a:spAutoFit/>
            </a:bodyPr>
            <a:lstStyle/>
            <a:p>
              <a:pPr marL="457200" indent="-457200" algn="ctr">
                <a:spcAft>
                  <a:spcPts val="1800"/>
                </a:spcAft>
                <a:buClr>
                  <a:schemeClr val="accent1"/>
                </a:buClr>
                <a:buSzPct val="107000"/>
                <a:defRPr/>
              </a:pPr>
              <a:r>
                <a:rPr lang="ca-ES" sz="1200" b="1" spc="-20" baseline="0" dirty="0">
                  <a:solidFill>
                    <a:schemeClr val="bg1"/>
                  </a:solidFill>
                  <a:latin typeface="Arial Unicode MS" pitchFamily="34" charset="-128"/>
                  <a:ea typeface="Arial Unicode MS" pitchFamily="34" charset="-128"/>
                  <a:cs typeface="Arial Unicode MS" pitchFamily="34" charset="-128"/>
                </a:rPr>
                <a:t>Model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animBg="1"/>
      <p:bldP spid="25" grpId="0" animBg="1"/>
      <p:bldP spid="26"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Rectángulo redondeado"/>
          <p:cNvSpPr/>
          <p:nvPr/>
        </p:nvSpPr>
        <p:spPr>
          <a:xfrm>
            <a:off x="5724128" y="2276873"/>
            <a:ext cx="2016224" cy="4392215"/>
          </a:xfrm>
          <a:prstGeom prst="roundRect">
            <a:avLst>
              <a:gd name="adj" fmla="val 11367"/>
            </a:avLst>
          </a:prstGeom>
          <a:solidFill>
            <a:schemeClr val="bg1">
              <a:lumMod val="95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ca-ES"/>
          </a:p>
        </p:txBody>
      </p:sp>
      <p:sp>
        <p:nvSpPr>
          <p:cNvPr id="31" name="30 Rectángulo redondeado"/>
          <p:cNvSpPr/>
          <p:nvPr/>
        </p:nvSpPr>
        <p:spPr>
          <a:xfrm>
            <a:off x="3060601" y="2276873"/>
            <a:ext cx="2016224" cy="4392215"/>
          </a:xfrm>
          <a:prstGeom prst="roundRect">
            <a:avLst>
              <a:gd name="adj" fmla="val 11367"/>
            </a:avLst>
          </a:prstGeom>
          <a:solidFill>
            <a:schemeClr val="bg1">
              <a:lumMod val="95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ca-ES"/>
          </a:p>
        </p:txBody>
      </p:sp>
      <p:sp>
        <p:nvSpPr>
          <p:cNvPr id="14" name="13 Rectángulo redondeado"/>
          <p:cNvSpPr/>
          <p:nvPr/>
        </p:nvSpPr>
        <p:spPr>
          <a:xfrm>
            <a:off x="611560" y="2276873"/>
            <a:ext cx="2016224" cy="4392215"/>
          </a:xfrm>
          <a:prstGeom prst="roundRect">
            <a:avLst>
              <a:gd name="adj" fmla="val 11367"/>
            </a:avLst>
          </a:prstGeom>
          <a:solidFill>
            <a:schemeClr val="bg1">
              <a:lumMod val="95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ca-ES"/>
          </a:p>
        </p:txBody>
      </p:sp>
      <p:sp>
        <p:nvSpPr>
          <p:cNvPr id="6" name="QuadreDeText 16"/>
          <p:cNvSpPr txBox="1"/>
          <p:nvPr/>
        </p:nvSpPr>
        <p:spPr>
          <a:xfrm>
            <a:off x="395536" y="2590681"/>
            <a:ext cx="2304256" cy="261610"/>
          </a:xfrm>
          <a:prstGeom prst="rect">
            <a:avLst/>
          </a:prstGeom>
          <a:noFill/>
        </p:spPr>
        <p:txBody>
          <a:bodyPr wrap="square">
            <a:spAutoFit/>
          </a:bodyPr>
          <a:lstStyle/>
          <a:p>
            <a:pPr>
              <a:spcBef>
                <a:spcPts val="300"/>
              </a:spcBef>
              <a:spcAft>
                <a:spcPts val="300"/>
              </a:spcAft>
              <a:buFont typeface="Arial" pitchFamily="34" charset="0"/>
              <a:buChar char="•"/>
              <a:defRPr/>
            </a:pPr>
            <a:r>
              <a:rPr lang="es-ES" sz="1050" dirty="0"/>
              <a:t>  </a:t>
            </a:r>
            <a:r>
              <a:rPr lang="es-ES" sz="1050" b="1" dirty="0"/>
              <a:t> </a:t>
            </a:r>
            <a:r>
              <a:rPr lang="es-ES" sz="1050" dirty="0"/>
              <a:t>ENVASADORA  al </a:t>
            </a:r>
            <a:r>
              <a:rPr lang="es-ES" sz="1050" dirty="0" err="1"/>
              <a:t>buit</a:t>
            </a:r>
            <a:r>
              <a:rPr lang="es-ES" sz="1050" dirty="0"/>
              <a:t>: </a:t>
            </a:r>
            <a:r>
              <a:rPr lang="es-ES" sz="1050" b="1" dirty="0"/>
              <a:t>2.100€ </a:t>
            </a:r>
            <a:endParaRPr lang="es-ES" sz="1050" dirty="0">
              <a:solidFill>
                <a:schemeClr val="tx2"/>
              </a:solidFill>
              <a:latin typeface="Arial" pitchFamily="34" charset="0"/>
              <a:cs typeface="Arial" pitchFamily="34" charset="0"/>
              <a:sym typeface="Wingdings" pitchFamily="2" charset="2"/>
            </a:endParaRPr>
          </a:p>
        </p:txBody>
      </p:sp>
      <p:sp>
        <p:nvSpPr>
          <p:cNvPr id="7" name="QuadreDeText 17"/>
          <p:cNvSpPr txBox="1"/>
          <p:nvPr/>
        </p:nvSpPr>
        <p:spPr>
          <a:xfrm>
            <a:off x="2874288" y="2602657"/>
            <a:ext cx="4176514" cy="507831"/>
          </a:xfrm>
          <a:prstGeom prst="rect">
            <a:avLst/>
          </a:prstGeom>
          <a:noFill/>
        </p:spPr>
        <p:txBody>
          <a:bodyPr wrap="square">
            <a:spAutoFit/>
          </a:bodyPr>
          <a:lstStyle/>
          <a:p>
            <a:pPr fontAlgn="base">
              <a:buFont typeface="Arial" pitchFamily="34" charset="0"/>
              <a:buChar char="•"/>
            </a:pPr>
            <a:r>
              <a:rPr lang="ca-ES" sz="1050" b="1" dirty="0"/>
              <a:t>  </a:t>
            </a:r>
            <a:r>
              <a:rPr lang="ca-ES" sz="1050" dirty="0"/>
              <a:t>ENVASADORA VR-7 Box </a:t>
            </a:r>
            <a:r>
              <a:rPr lang="ca-ES" sz="1050" dirty="0" err="1"/>
              <a:t>Blitz</a:t>
            </a:r>
            <a:r>
              <a:rPr lang="ca-ES" sz="1050" b="1" dirty="0"/>
              <a:t>: 25.000€</a:t>
            </a:r>
          </a:p>
          <a:p>
            <a:pPr>
              <a:spcBef>
                <a:spcPts val="600"/>
              </a:spcBef>
              <a:spcAft>
                <a:spcPts val="600"/>
              </a:spcAft>
              <a:buFont typeface="Arial" pitchFamily="34" charset="0"/>
              <a:buChar char="•"/>
              <a:defRPr/>
            </a:pPr>
            <a:endParaRPr lang="es-ES" sz="1050" dirty="0">
              <a:solidFill>
                <a:schemeClr val="accent2">
                  <a:lumMod val="75000"/>
                </a:schemeClr>
              </a:solidFill>
              <a:latin typeface="Arial" pitchFamily="34" charset="0"/>
              <a:cs typeface="Arial" pitchFamily="34" charset="0"/>
              <a:sym typeface="Wingdings" pitchFamily="2" charset="2"/>
            </a:endParaRPr>
          </a:p>
        </p:txBody>
      </p:sp>
      <p:sp>
        <p:nvSpPr>
          <p:cNvPr id="10" name="Oval 15"/>
          <p:cNvSpPr/>
          <p:nvPr/>
        </p:nvSpPr>
        <p:spPr>
          <a:xfrm>
            <a:off x="359024" y="5733256"/>
            <a:ext cx="2648585" cy="504032"/>
          </a:xfrm>
          <a:prstGeom prst="homePlate">
            <a:avLst>
              <a:gd name="adj" fmla="val 23299"/>
            </a:avLst>
          </a:prstGeom>
          <a:solidFill>
            <a:schemeClr val="bg1">
              <a:lumMod val="9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a:p>
        </p:txBody>
      </p:sp>
      <p:sp>
        <p:nvSpPr>
          <p:cNvPr id="11" name="Rectangle arrodonit 11"/>
          <p:cNvSpPr/>
          <p:nvPr/>
        </p:nvSpPr>
        <p:spPr>
          <a:xfrm>
            <a:off x="366624" y="5808300"/>
            <a:ext cx="2406643" cy="789052"/>
          </a:xfrm>
          <a:prstGeom prst="roundRect">
            <a:avLst>
              <a:gd name="adj" fmla="val 8527"/>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400" b="1" dirty="0" err="1">
                <a:solidFill>
                  <a:schemeClr val="tx1">
                    <a:lumMod val="75000"/>
                    <a:lumOff val="25000"/>
                  </a:schemeClr>
                </a:solidFill>
              </a:rPr>
              <a:t>Inversió</a:t>
            </a:r>
            <a:r>
              <a:rPr lang="es-ES" sz="1400" b="1" dirty="0">
                <a:solidFill>
                  <a:schemeClr val="tx1">
                    <a:lumMod val="75000"/>
                    <a:lumOff val="25000"/>
                  </a:schemeClr>
                </a:solidFill>
              </a:rPr>
              <a:t> INICIAL:</a:t>
            </a:r>
            <a:r>
              <a:rPr lang="es-ES" sz="1400" b="1" i="1" dirty="0">
                <a:solidFill>
                  <a:schemeClr val="tx1">
                    <a:lumMod val="75000"/>
                    <a:lumOff val="25000"/>
                  </a:schemeClr>
                </a:solidFill>
                <a:latin typeface="Arial" pitchFamily="34" charset="0"/>
                <a:ea typeface="ＭＳ Ｐゴシック" pitchFamily="-106" charset="-128"/>
                <a:cs typeface="Arial" pitchFamily="34" charset="0"/>
              </a:rPr>
              <a:t>12.000€</a:t>
            </a:r>
            <a:r>
              <a:rPr lang="es-ES" sz="1400" i="1" dirty="0">
                <a:solidFill>
                  <a:schemeClr val="tx1">
                    <a:lumMod val="50000"/>
                    <a:lumOff val="50000"/>
                  </a:schemeClr>
                </a:solidFill>
                <a:latin typeface="Arial" pitchFamily="34" charset="0"/>
                <a:ea typeface="ＭＳ Ｐゴシック" pitchFamily="-106" charset="-128"/>
                <a:cs typeface="Arial" pitchFamily="34" charset="0"/>
              </a:rPr>
              <a:t>.</a:t>
            </a:r>
            <a:endParaRPr lang="es-ES" sz="1400" b="1" dirty="0">
              <a:solidFill>
                <a:schemeClr val="tx1">
                  <a:lumMod val="50000"/>
                  <a:lumOff val="50000"/>
                </a:schemeClr>
              </a:solidFill>
            </a:endParaRPr>
          </a:p>
        </p:txBody>
      </p:sp>
      <p:sp>
        <p:nvSpPr>
          <p:cNvPr id="16" name="Rectangle arrodonit 12"/>
          <p:cNvSpPr/>
          <p:nvPr/>
        </p:nvSpPr>
        <p:spPr>
          <a:xfrm>
            <a:off x="2483768" y="5453076"/>
            <a:ext cx="2304256" cy="712228"/>
          </a:xfrm>
          <a:prstGeom prst="chevr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400" b="1" dirty="0" err="1">
                <a:solidFill>
                  <a:srgbClr val="C00000"/>
                </a:solidFill>
              </a:rPr>
              <a:t>Ventes</a:t>
            </a:r>
            <a:r>
              <a:rPr lang="es-ES" sz="1400" b="1" dirty="0">
                <a:solidFill>
                  <a:srgbClr val="C00000"/>
                </a:solidFill>
              </a:rPr>
              <a:t>: 60.000€</a:t>
            </a:r>
          </a:p>
        </p:txBody>
      </p:sp>
      <p:sp>
        <p:nvSpPr>
          <p:cNvPr id="17" name="Rectangle arrodonit 13"/>
          <p:cNvSpPr/>
          <p:nvPr/>
        </p:nvSpPr>
        <p:spPr>
          <a:xfrm>
            <a:off x="4494571" y="5466609"/>
            <a:ext cx="2726485" cy="577539"/>
          </a:xfrm>
          <a:prstGeom prst="chevr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s-ES" sz="1400" b="1" dirty="0">
                <a:solidFill>
                  <a:schemeClr val="tx1">
                    <a:lumMod val="50000"/>
                    <a:lumOff val="50000"/>
                  </a:schemeClr>
                </a:solidFill>
              </a:rPr>
              <a:t>   </a:t>
            </a:r>
            <a:r>
              <a:rPr lang="es-ES" sz="1400" b="1" dirty="0" err="1">
                <a:solidFill>
                  <a:srgbClr val="C00000"/>
                </a:solidFill>
              </a:rPr>
              <a:t>Ventes</a:t>
            </a:r>
            <a:r>
              <a:rPr lang="es-ES" sz="1400" b="1" dirty="0">
                <a:solidFill>
                  <a:srgbClr val="C00000"/>
                </a:solidFill>
              </a:rPr>
              <a:t>: 130.000€</a:t>
            </a:r>
          </a:p>
          <a:p>
            <a:pPr algn="r"/>
            <a:endParaRPr lang="es-ES" sz="1400" b="1" dirty="0">
              <a:solidFill>
                <a:schemeClr val="tx1">
                  <a:lumMod val="50000"/>
                  <a:lumOff val="50000"/>
                </a:schemeClr>
              </a:solidFill>
            </a:endParaRPr>
          </a:p>
        </p:txBody>
      </p:sp>
      <p:cxnSp>
        <p:nvCxnSpPr>
          <p:cNvPr id="25" name="24 Conector recto"/>
          <p:cNvCxnSpPr/>
          <p:nvPr/>
        </p:nvCxnSpPr>
        <p:spPr>
          <a:xfrm flipV="1">
            <a:off x="2843808" y="5445225"/>
            <a:ext cx="0" cy="1007963"/>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2" name="Oval 16"/>
          <p:cNvSpPr/>
          <p:nvPr/>
        </p:nvSpPr>
        <p:spPr>
          <a:xfrm>
            <a:off x="2771800" y="5733256"/>
            <a:ext cx="3024336" cy="504032"/>
          </a:xfrm>
          <a:prstGeom prst="chevron">
            <a:avLst>
              <a:gd name="adj" fmla="val 15273"/>
            </a:avLst>
          </a:prstGeom>
          <a:solidFill>
            <a:schemeClr val="accent2">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s-ES"/>
          </a:p>
        </p:txBody>
      </p:sp>
      <p:sp>
        <p:nvSpPr>
          <p:cNvPr id="13" name="Rectangle arrodonit 12"/>
          <p:cNvSpPr/>
          <p:nvPr/>
        </p:nvSpPr>
        <p:spPr>
          <a:xfrm>
            <a:off x="2927810" y="5814581"/>
            <a:ext cx="3351581" cy="712228"/>
          </a:xfrm>
          <a:prstGeom prst="chevr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400" b="1" dirty="0">
                <a:solidFill>
                  <a:schemeClr val="tx1">
                    <a:lumMod val="75000"/>
                    <a:lumOff val="25000"/>
                  </a:schemeClr>
                </a:solidFill>
              </a:rPr>
              <a:t>2º </a:t>
            </a:r>
            <a:r>
              <a:rPr lang="es-ES" sz="1400" b="1" dirty="0" err="1">
                <a:solidFill>
                  <a:schemeClr val="tx1">
                    <a:lumMod val="75000"/>
                    <a:lumOff val="25000"/>
                  </a:schemeClr>
                </a:solidFill>
              </a:rPr>
              <a:t>inversió</a:t>
            </a:r>
            <a:r>
              <a:rPr lang="es-ES" sz="1400" b="1" dirty="0">
                <a:solidFill>
                  <a:schemeClr val="tx1">
                    <a:lumMod val="75000"/>
                    <a:lumOff val="25000"/>
                  </a:schemeClr>
                </a:solidFill>
              </a:rPr>
              <a:t>: </a:t>
            </a:r>
            <a:r>
              <a:rPr lang="es-ES" sz="1400" b="1" i="1" dirty="0">
                <a:solidFill>
                  <a:schemeClr val="tx1">
                    <a:lumMod val="75000"/>
                    <a:lumOff val="25000"/>
                  </a:schemeClr>
                </a:solidFill>
                <a:latin typeface="Arial" pitchFamily="34" charset="0"/>
                <a:ea typeface="ＭＳ Ｐゴシック" pitchFamily="-106" charset="-128"/>
                <a:cs typeface="Arial" pitchFamily="34" charset="0"/>
              </a:rPr>
              <a:t>39.000€ </a:t>
            </a:r>
            <a:endParaRPr lang="es-ES" sz="1400" b="1" dirty="0">
              <a:solidFill>
                <a:schemeClr val="tx1">
                  <a:lumMod val="75000"/>
                  <a:lumOff val="25000"/>
                </a:schemeClr>
              </a:solidFill>
            </a:endParaRPr>
          </a:p>
        </p:txBody>
      </p:sp>
      <p:sp>
        <p:nvSpPr>
          <p:cNvPr id="22" name="21 Elipse"/>
          <p:cNvSpPr/>
          <p:nvPr/>
        </p:nvSpPr>
        <p:spPr>
          <a:xfrm>
            <a:off x="2771800" y="5877272"/>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cxnSp>
        <p:nvCxnSpPr>
          <p:cNvPr id="29" name="28 Conector recto"/>
          <p:cNvCxnSpPr/>
          <p:nvPr/>
        </p:nvCxnSpPr>
        <p:spPr>
          <a:xfrm flipV="1">
            <a:off x="5508104" y="5445225"/>
            <a:ext cx="0" cy="1007963"/>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 name="Oval 17"/>
          <p:cNvSpPr/>
          <p:nvPr/>
        </p:nvSpPr>
        <p:spPr>
          <a:xfrm>
            <a:off x="5436096" y="5733256"/>
            <a:ext cx="2808312" cy="504032"/>
          </a:xfrm>
          <a:prstGeom prst="chevron">
            <a:avLst>
              <a:gd name="adj" fmla="val 19067"/>
            </a:avLst>
          </a:prstGeom>
          <a:solidFill>
            <a:schemeClr val="accent2">
              <a:lumMod val="40000"/>
              <a:lumOff val="6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s-ES"/>
          </a:p>
        </p:txBody>
      </p:sp>
      <p:sp>
        <p:nvSpPr>
          <p:cNvPr id="9" name="Rectangle arrodonit 13"/>
          <p:cNvSpPr/>
          <p:nvPr/>
        </p:nvSpPr>
        <p:spPr>
          <a:xfrm>
            <a:off x="5508104" y="5812503"/>
            <a:ext cx="2726485" cy="577539"/>
          </a:xfrm>
          <a:prstGeom prst="chevron">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1400" b="1" dirty="0">
                <a:solidFill>
                  <a:schemeClr val="tx1">
                    <a:lumMod val="75000"/>
                    <a:lumOff val="25000"/>
                  </a:schemeClr>
                </a:solidFill>
              </a:rPr>
              <a:t>   3ª inversió:</a:t>
            </a:r>
            <a:r>
              <a:rPr lang="es-ES" sz="1400" b="1" i="1" dirty="0">
                <a:solidFill>
                  <a:schemeClr val="tx1">
                    <a:lumMod val="75000"/>
                    <a:lumOff val="25000"/>
                  </a:schemeClr>
                </a:solidFill>
                <a:latin typeface="Arial" pitchFamily="34" charset="0"/>
                <a:ea typeface="ＭＳ Ｐゴシック" pitchFamily="-106" charset="-128"/>
                <a:cs typeface="Arial" pitchFamily="34" charset="0"/>
              </a:rPr>
              <a:t>75.000€</a:t>
            </a:r>
            <a:endParaRPr lang="es-ES" sz="1400" b="1" dirty="0">
              <a:solidFill>
                <a:schemeClr val="tx1">
                  <a:lumMod val="75000"/>
                  <a:lumOff val="25000"/>
                </a:schemeClr>
              </a:solidFill>
            </a:endParaRPr>
          </a:p>
        </p:txBody>
      </p:sp>
      <p:sp>
        <p:nvSpPr>
          <p:cNvPr id="23" name="22 Elipse"/>
          <p:cNvSpPr/>
          <p:nvPr/>
        </p:nvSpPr>
        <p:spPr>
          <a:xfrm>
            <a:off x="5436047" y="5877272"/>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121858" name="Picture 2" descr="Envasadora al vacío de campana DZ-450"/>
          <p:cNvPicPr>
            <a:picLocks noChangeAspect="1" noChangeArrowheads="1"/>
          </p:cNvPicPr>
          <p:nvPr/>
        </p:nvPicPr>
        <p:blipFill>
          <a:blip r:embed="rId2" cstate="screen"/>
          <a:srcRect/>
          <a:stretch>
            <a:fillRect/>
          </a:stretch>
        </p:blipFill>
        <p:spPr bwMode="auto">
          <a:xfrm>
            <a:off x="107504" y="2852738"/>
            <a:ext cx="1224186" cy="1008062"/>
          </a:xfrm>
          <a:prstGeom prst="rect">
            <a:avLst/>
          </a:prstGeom>
          <a:noFill/>
        </p:spPr>
      </p:pic>
      <p:pic>
        <p:nvPicPr>
          <p:cNvPr id="121862" name="Picture 6" descr="macchina confezionatrice VR-7 BOX BLITZ"/>
          <p:cNvPicPr>
            <a:picLocks noChangeAspect="1" noChangeArrowheads="1"/>
          </p:cNvPicPr>
          <p:nvPr/>
        </p:nvPicPr>
        <p:blipFill>
          <a:blip r:embed="rId3" cstate="screen"/>
          <a:srcRect/>
          <a:stretch>
            <a:fillRect/>
          </a:stretch>
        </p:blipFill>
        <p:spPr bwMode="auto">
          <a:xfrm>
            <a:off x="2843808" y="2852738"/>
            <a:ext cx="1871439" cy="1008062"/>
          </a:xfrm>
          <a:prstGeom prst="rect">
            <a:avLst/>
          </a:prstGeom>
          <a:noFill/>
        </p:spPr>
      </p:pic>
      <p:sp>
        <p:nvSpPr>
          <p:cNvPr id="36" name="QuadreDeText 16"/>
          <p:cNvSpPr txBox="1"/>
          <p:nvPr/>
        </p:nvSpPr>
        <p:spPr>
          <a:xfrm>
            <a:off x="395536" y="4381361"/>
            <a:ext cx="4263662" cy="492443"/>
          </a:xfrm>
          <a:prstGeom prst="rect">
            <a:avLst/>
          </a:prstGeom>
          <a:noFill/>
        </p:spPr>
        <p:txBody>
          <a:bodyPr wrap="square">
            <a:spAutoFit/>
          </a:bodyPr>
          <a:lstStyle/>
          <a:p>
            <a:pPr>
              <a:spcBef>
                <a:spcPts val="300"/>
              </a:spcBef>
              <a:spcAft>
                <a:spcPts val="300"/>
              </a:spcAft>
              <a:buFont typeface="Arial" pitchFamily="34" charset="0"/>
              <a:buChar char="•"/>
              <a:defRPr/>
            </a:pPr>
            <a:r>
              <a:rPr lang="es-ES" sz="1050" b="1" dirty="0"/>
              <a:t>   </a:t>
            </a:r>
            <a:r>
              <a:rPr lang="es-ES" sz="1050" dirty="0"/>
              <a:t>MOTLLOS i </a:t>
            </a:r>
            <a:r>
              <a:rPr lang="es-ES" sz="1050" dirty="0" err="1"/>
              <a:t>simlars</a:t>
            </a:r>
            <a:r>
              <a:rPr lang="es-ES" sz="1050" dirty="0"/>
              <a:t>: </a:t>
            </a:r>
            <a:r>
              <a:rPr lang="es-ES" sz="1050" b="1" dirty="0"/>
              <a:t>5.400€ </a:t>
            </a:r>
          </a:p>
          <a:p>
            <a:pPr>
              <a:spcBef>
                <a:spcPts val="300"/>
              </a:spcBef>
              <a:spcAft>
                <a:spcPts val="300"/>
              </a:spcAft>
              <a:buFont typeface="Arial" pitchFamily="34" charset="0"/>
              <a:buChar char="•"/>
              <a:defRPr/>
            </a:pPr>
            <a:r>
              <a:rPr lang="es-ES" sz="1050" b="1" dirty="0"/>
              <a:t>   </a:t>
            </a:r>
            <a:r>
              <a:rPr lang="es-ES" sz="1050" dirty="0" err="1"/>
              <a:t>Envasat</a:t>
            </a:r>
            <a:r>
              <a:rPr lang="es-ES" sz="1050" dirty="0"/>
              <a:t> : </a:t>
            </a:r>
            <a:r>
              <a:rPr lang="es-ES" sz="1050" b="1" dirty="0"/>
              <a:t>4.800€</a:t>
            </a:r>
            <a:endParaRPr lang="es-ES" sz="1050" dirty="0">
              <a:solidFill>
                <a:schemeClr val="tx2"/>
              </a:solidFill>
              <a:latin typeface="Arial" pitchFamily="34" charset="0"/>
              <a:cs typeface="Arial" pitchFamily="34" charset="0"/>
              <a:sym typeface="Wingdings" pitchFamily="2" charset="2"/>
            </a:endParaRPr>
          </a:p>
        </p:txBody>
      </p:sp>
      <p:pic>
        <p:nvPicPr>
          <p:cNvPr id="121868" name="Picture 12" descr="LA MEJOR SELECCIÓN PARA QUE USTED PUEDA ELEGIR A LA HORA DE COMPRAR UNA CAMARA FRIGORIFICA DE CONGELACION TENEMOS LOS MEJORES PRECIOS DEL MERCADO"/>
          <p:cNvPicPr>
            <a:picLocks noChangeAspect="1" noChangeArrowheads="1"/>
          </p:cNvPicPr>
          <p:nvPr/>
        </p:nvPicPr>
        <p:blipFill>
          <a:blip r:embed="rId4" cstate="screen"/>
          <a:srcRect/>
          <a:stretch>
            <a:fillRect/>
          </a:stretch>
        </p:blipFill>
        <p:spPr bwMode="auto">
          <a:xfrm>
            <a:off x="6660232" y="1698624"/>
            <a:ext cx="2375818" cy="2162176"/>
          </a:xfrm>
          <a:prstGeom prst="rect">
            <a:avLst/>
          </a:prstGeom>
          <a:noFill/>
        </p:spPr>
      </p:pic>
      <p:pic>
        <p:nvPicPr>
          <p:cNvPr id="121864" name="Picture 8" descr="http://www.camarasfrigorificass.es/archivos-web/files/equipos/KPM25s.jpg"/>
          <p:cNvPicPr>
            <a:picLocks noChangeAspect="1" noChangeArrowheads="1"/>
          </p:cNvPicPr>
          <p:nvPr/>
        </p:nvPicPr>
        <p:blipFill>
          <a:blip r:embed="rId5" cstate="screen"/>
          <a:srcRect/>
          <a:stretch>
            <a:fillRect/>
          </a:stretch>
        </p:blipFill>
        <p:spPr bwMode="auto">
          <a:xfrm>
            <a:off x="5868144" y="2781300"/>
            <a:ext cx="1760935" cy="942101"/>
          </a:xfrm>
          <a:prstGeom prst="rect">
            <a:avLst/>
          </a:prstGeom>
          <a:noFill/>
        </p:spPr>
      </p:pic>
      <p:sp>
        <p:nvSpPr>
          <p:cNvPr id="40" name="QuadreDeText 17"/>
          <p:cNvSpPr txBox="1"/>
          <p:nvPr/>
        </p:nvSpPr>
        <p:spPr>
          <a:xfrm>
            <a:off x="5580063" y="4221163"/>
            <a:ext cx="3024385" cy="977191"/>
          </a:xfrm>
          <a:prstGeom prst="rect">
            <a:avLst/>
          </a:prstGeom>
          <a:noFill/>
        </p:spPr>
        <p:txBody>
          <a:bodyPr wrap="square">
            <a:spAutoFit/>
          </a:bodyPr>
          <a:lstStyle/>
          <a:p>
            <a:pPr fontAlgn="base">
              <a:buFont typeface="Arial" pitchFamily="34" charset="0"/>
              <a:buChar char="•"/>
            </a:pPr>
            <a:r>
              <a:rPr lang="ca-ES" sz="1050" b="1" dirty="0"/>
              <a:t>  </a:t>
            </a:r>
            <a:r>
              <a:rPr lang="ca-ES" sz="1050" dirty="0"/>
              <a:t>CAMARA FRIGORÍFICA DE CONGELACIÓ AMB EQUIPO FRIGORIFIC PARTIT AMB COMPRESOR SEMI-HERMETIC: </a:t>
            </a:r>
            <a:r>
              <a:rPr lang="ca-ES" sz="1050" b="1" dirty="0"/>
              <a:t>55,490€</a:t>
            </a:r>
          </a:p>
          <a:p>
            <a:pPr fontAlgn="base">
              <a:buFont typeface="Arial" pitchFamily="34" charset="0"/>
              <a:buChar char="•"/>
            </a:pPr>
            <a:endParaRPr lang="ca-ES" sz="1050" b="1" dirty="0"/>
          </a:p>
          <a:p>
            <a:pPr>
              <a:spcBef>
                <a:spcPts val="600"/>
              </a:spcBef>
              <a:spcAft>
                <a:spcPts val="600"/>
              </a:spcAft>
              <a:buFont typeface="Arial" pitchFamily="34" charset="0"/>
              <a:buChar char="•"/>
              <a:defRPr/>
            </a:pPr>
            <a:endParaRPr lang="es-ES" sz="1050" dirty="0">
              <a:solidFill>
                <a:schemeClr val="accent2">
                  <a:lumMod val="75000"/>
                </a:schemeClr>
              </a:solidFill>
              <a:latin typeface="Arial" pitchFamily="34" charset="0"/>
              <a:cs typeface="Arial" pitchFamily="34" charset="0"/>
              <a:sym typeface="Wingdings" pitchFamily="2" charset="2"/>
            </a:endParaRPr>
          </a:p>
        </p:txBody>
      </p:sp>
      <p:sp>
        <p:nvSpPr>
          <p:cNvPr id="26" name="25 Rectángulo"/>
          <p:cNvSpPr/>
          <p:nvPr/>
        </p:nvSpPr>
        <p:spPr>
          <a:xfrm>
            <a:off x="179512" y="908720"/>
            <a:ext cx="8856538" cy="969496"/>
          </a:xfrm>
          <a:prstGeom prst="rect">
            <a:avLst/>
          </a:prstGeom>
        </p:spPr>
        <p:txBody>
          <a:bodyPr wrap="square">
            <a:spAutoFit/>
          </a:bodyPr>
          <a:lstStyle/>
          <a:p>
            <a:pPr lvl="0" algn="just" eaLnBrk="0" hangingPunct="0">
              <a:spcBef>
                <a:spcPts val="600"/>
              </a:spcBef>
              <a:buClr>
                <a:srgbClr val="C00000"/>
              </a:buClr>
              <a:buFont typeface="Arial" pitchFamily="34" charset="0"/>
              <a:buChar char="•"/>
              <a:defRPr/>
            </a:pPr>
            <a:r>
              <a:rPr lang="es-ES" dirty="0">
                <a:latin typeface="Arial" pitchFamily="34" charset="0"/>
                <a:cs typeface="Arial" pitchFamily="34" charset="0"/>
              </a:rPr>
              <a:t> </a:t>
            </a:r>
            <a:r>
              <a:rPr lang="ca-ES" dirty="0">
                <a:latin typeface="Arial" pitchFamily="34" charset="0"/>
                <a:cs typeface="Arial" pitchFamily="34" charset="0"/>
              </a:rPr>
              <a:t>Planta automatitzada de producció industrial de formatge fresc congelat </a:t>
            </a:r>
            <a:r>
              <a:rPr lang="ca-ES" b="1" dirty="0">
                <a:latin typeface="Arial" pitchFamily="34" charset="0"/>
                <a:cs typeface="Arial" pitchFamily="34" charset="0"/>
              </a:rPr>
              <a:t>en funcionament</a:t>
            </a:r>
            <a:r>
              <a:rPr lang="ca-ES" dirty="0">
                <a:latin typeface="Arial" pitchFamily="34" charset="0"/>
                <a:cs typeface="Arial" pitchFamily="34" charset="0"/>
              </a:rPr>
              <a:t>.</a:t>
            </a:r>
          </a:p>
          <a:p>
            <a:pPr algn="just" eaLnBrk="0" hangingPunct="0">
              <a:spcBef>
                <a:spcPts val="600"/>
              </a:spcBef>
              <a:buClr>
                <a:srgbClr val="C00000"/>
              </a:buClr>
              <a:defRPr/>
            </a:pPr>
            <a:r>
              <a:rPr lang="ca-ES" sz="1600" b="1" dirty="0">
                <a:latin typeface="Arial" pitchFamily="34" charset="0"/>
                <a:cs typeface="Arial" pitchFamily="34" charset="0"/>
              </a:rPr>
              <a:t>Pla de inversions mínim para la producció de </a:t>
            </a:r>
            <a:r>
              <a:rPr lang="ca-ES" sz="1600" b="1" spc="-40" noProof="1">
                <a:solidFill>
                  <a:srgbClr val="C00000"/>
                </a:solidFill>
                <a:latin typeface="Segoe Script" pitchFamily="34" charset="0"/>
              </a:rPr>
              <a:t>fes</a:t>
            </a:r>
            <a:r>
              <a:rPr lang="ca-ES" sz="1600" spc="-40" noProof="1">
                <a:solidFill>
                  <a:srgbClr val="C00000"/>
                </a:solidFill>
                <a:latin typeface="Segoe Script" pitchFamily="34" charset="0"/>
              </a:rPr>
              <a:t>crem </a:t>
            </a:r>
            <a:endParaRPr lang="ca-ES" sz="1600" b="1" dirty="0">
              <a:latin typeface="Arial" pitchFamily="34" charset="0"/>
              <a:cs typeface="Arial" pitchFamily="34" charset="0"/>
            </a:endParaRPr>
          </a:p>
        </p:txBody>
      </p:sp>
      <p:grpSp>
        <p:nvGrpSpPr>
          <p:cNvPr id="27" name="26 Grupo"/>
          <p:cNvGrpSpPr/>
          <p:nvPr/>
        </p:nvGrpSpPr>
        <p:grpSpPr>
          <a:xfrm>
            <a:off x="5967425" y="457622"/>
            <a:ext cx="907935" cy="302931"/>
            <a:chOff x="6619838" y="370756"/>
            <a:chExt cx="1101711" cy="396107"/>
          </a:xfrm>
        </p:grpSpPr>
        <p:sp>
          <p:nvSpPr>
            <p:cNvPr id="28" name="27 Recortar rectángulo de esquina sencilla"/>
            <p:cNvSpPr/>
            <p:nvPr/>
          </p:nvSpPr>
          <p:spPr>
            <a:xfrm flipH="1">
              <a:off x="6619838" y="370756"/>
              <a:ext cx="1101711" cy="360040"/>
            </a:xfrm>
            <a:prstGeom prst="snip1Rect">
              <a:avLst>
                <a:gd name="adj" fmla="val 35320"/>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noProof="0">
                <a:latin typeface="Arial Unicode MS" pitchFamily="34" charset="-128"/>
                <a:ea typeface="Arial Unicode MS" pitchFamily="34" charset="-128"/>
                <a:cs typeface="Arial Unicode MS" pitchFamily="34" charset="-128"/>
              </a:endParaRPr>
            </a:p>
          </p:txBody>
        </p:sp>
        <p:sp>
          <p:nvSpPr>
            <p:cNvPr id="30" name="29 Rectángulo">
              <a:hlinkClick r:id="rId6" action="ppaction://hlinksldjump"/>
            </p:cNvPr>
            <p:cNvSpPr/>
            <p:nvPr/>
          </p:nvSpPr>
          <p:spPr>
            <a:xfrm>
              <a:off x="6740742" y="404664"/>
              <a:ext cx="936104" cy="362199"/>
            </a:xfrm>
            <a:prstGeom prst="rect">
              <a:avLst/>
            </a:prstGeom>
          </p:spPr>
          <p:txBody>
            <a:bodyPr wrap="square">
              <a:spAutoFit/>
            </a:bodyPr>
            <a:lstStyle/>
            <a:p>
              <a:pPr marL="457200" indent="-457200" algn="ctr">
                <a:spcAft>
                  <a:spcPts val="1800"/>
                </a:spcAft>
                <a:buClr>
                  <a:schemeClr val="accent1"/>
                </a:buClr>
                <a:buSzPct val="107000"/>
                <a:defRPr/>
              </a:pPr>
              <a:r>
                <a:rPr lang="es-ES" sz="1200" b="1" spc="-20" baseline="0" noProof="0" dirty="0">
                  <a:solidFill>
                    <a:schemeClr val="bg1"/>
                  </a:solidFill>
                  <a:latin typeface="Arial Unicode MS" pitchFamily="34" charset="-128"/>
                  <a:ea typeface="Arial Unicode MS" pitchFamily="34" charset="-128"/>
                  <a:cs typeface="Arial Unicode MS" pitchFamily="34" charset="-128"/>
                </a:rPr>
                <a:t>Modelo</a:t>
              </a:r>
            </a:p>
          </p:txBody>
        </p:sp>
      </p:grpSp>
    </p:spTree>
    <p:extLst>
      <p:ext uri="{BB962C8B-B14F-4D97-AF65-F5344CB8AC3E}">
        <p14:creationId xmlns:p14="http://schemas.microsoft.com/office/powerpoint/2010/main" val="2159539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a:xfrm>
            <a:off x="251520" y="5462291"/>
            <a:ext cx="8784530" cy="978942"/>
          </a:xfrm>
          <a:prstGeom prst="roundRect">
            <a:avLst>
              <a:gd name="adj" fmla="val 11427"/>
            </a:avLst>
          </a:prstGeom>
          <a:solidFill>
            <a:schemeClr val="accent2">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ca-ES"/>
          </a:p>
        </p:txBody>
      </p:sp>
      <p:sp>
        <p:nvSpPr>
          <p:cNvPr id="14" name="13 Rectángulo"/>
          <p:cNvSpPr/>
          <p:nvPr/>
        </p:nvSpPr>
        <p:spPr>
          <a:xfrm>
            <a:off x="323527" y="5301208"/>
            <a:ext cx="9001001" cy="1384995"/>
          </a:xfrm>
          <a:prstGeom prst="rect">
            <a:avLst/>
          </a:prstGeom>
        </p:spPr>
        <p:txBody>
          <a:bodyPr wrap="square">
            <a:spAutoFit/>
          </a:bodyPr>
          <a:lstStyle/>
          <a:p>
            <a:pPr marL="84138" eaLnBrk="0" hangingPunct="0">
              <a:spcBef>
                <a:spcPts val="1200"/>
              </a:spcBef>
              <a:buClr>
                <a:srgbClr val="C00000"/>
              </a:buClr>
              <a:buFont typeface="Arial" pitchFamily="34" charset="0"/>
              <a:buChar char="•"/>
              <a:defRPr/>
            </a:pPr>
            <a:endParaRPr lang="es-ES" sz="1000" i="1" dirty="0">
              <a:latin typeface="Arial" pitchFamily="34" charset="0"/>
              <a:ea typeface="ＭＳ Ｐゴシック" pitchFamily="-106" charset="-128"/>
              <a:cs typeface="Arial" pitchFamily="34" charset="0"/>
            </a:endParaRPr>
          </a:p>
          <a:p>
            <a:pPr marL="1588" eaLnBrk="0" hangingPunct="0">
              <a:buClr>
                <a:srgbClr val="C00000"/>
              </a:buClr>
              <a:buFont typeface="Arial" pitchFamily="34" charset="0"/>
              <a:buChar char="•"/>
              <a:defRPr/>
            </a:pPr>
            <a:r>
              <a:rPr lang="es-ES" sz="1000" i="1" dirty="0">
                <a:latin typeface="Arial" pitchFamily="34" charset="0"/>
                <a:ea typeface="ＭＳ Ｐゴシック" pitchFamily="-106" charset="-128"/>
                <a:cs typeface="Arial" pitchFamily="34" charset="0"/>
              </a:rPr>
              <a:t> </a:t>
            </a:r>
            <a:r>
              <a:rPr lang="ca-ES" sz="1000" b="1" i="1" dirty="0">
                <a:latin typeface="Arial" pitchFamily="34" charset="0"/>
                <a:ea typeface="ＭＳ Ｐゴシック" pitchFamily="-106" charset="-128"/>
                <a:cs typeface="Arial" pitchFamily="34" charset="0"/>
              </a:rPr>
              <a:t>PLAN DE INVERSIONS s/ </a:t>
            </a:r>
            <a:r>
              <a:rPr lang="ca-ES" sz="1000" b="1" i="1" dirty="0" err="1">
                <a:latin typeface="Arial" pitchFamily="34" charset="0"/>
                <a:ea typeface="ＭＳ Ｐゴシック" pitchFamily="-106" charset="-128"/>
                <a:cs typeface="Arial" pitchFamily="34" charset="0"/>
              </a:rPr>
              <a:t>cumplimient</a:t>
            </a:r>
            <a:r>
              <a:rPr lang="ca-ES" sz="1000" b="1" i="1" dirty="0">
                <a:latin typeface="Arial" pitchFamily="34" charset="0"/>
                <a:ea typeface="ＭＳ Ｐゴシック" pitchFamily="-106" charset="-128"/>
                <a:cs typeface="Arial" pitchFamily="34" charset="0"/>
              </a:rPr>
              <a:t> ventes:</a:t>
            </a:r>
          </a:p>
          <a:p>
            <a:pPr marL="1588" eaLnBrk="0" hangingPunct="0">
              <a:spcBef>
                <a:spcPts val="600"/>
              </a:spcBef>
              <a:buClr>
                <a:srgbClr val="C00000"/>
              </a:buClr>
              <a:defRPr/>
            </a:pPr>
            <a:r>
              <a:rPr lang="ca-ES" sz="1000" i="1" dirty="0">
                <a:latin typeface="Arial" pitchFamily="34" charset="0"/>
                <a:ea typeface="ＭＳ Ｐゴシック" pitchFamily="-106" charset="-128"/>
                <a:cs typeface="Arial" pitchFamily="34" charset="0"/>
              </a:rPr>
              <a:t>1- La inversió inicial (motllos, eines, una envasadora de campana i comunicació) es de </a:t>
            </a:r>
            <a:r>
              <a:rPr lang="ca-ES" sz="1000" b="1" i="1" dirty="0">
                <a:latin typeface="Arial" pitchFamily="34" charset="0"/>
                <a:ea typeface="ＭＳ Ｐゴシック" pitchFamily="-106" charset="-128"/>
                <a:cs typeface="Arial" pitchFamily="34" charset="0"/>
              </a:rPr>
              <a:t>12.000€.</a:t>
            </a:r>
          </a:p>
          <a:p>
            <a:pPr marL="1588" eaLnBrk="0" hangingPunct="0">
              <a:spcBef>
                <a:spcPts val="600"/>
              </a:spcBef>
              <a:buClr>
                <a:srgbClr val="C00000"/>
              </a:buClr>
              <a:defRPr/>
            </a:pPr>
            <a:r>
              <a:rPr lang="ca-ES" sz="1000" i="1" dirty="0">
                <a:latin typeface="Arial" pitchFamily="34" charset="0"/>
                <a:ea typeface="ＭＳ Ｐゴシック" pitchFamily="-106" charset="-128"/>
                <a:cs typeface="Arial" pitchFamily="34" charset="0"/>
              </a:rPr>
              <a:t>2- Envasadora tipo </a:t>
            </a:r>
            <a:r>
              <a:rPr lang="ca-ES" sz="1000" b="1" i="1" dirty="0" err="1">
                <a:latin typeface="Arial" pitchFamily="34" charset="0"/>
                <a:ea typeface="ＭＳ Ｐゴシック" pitchFamily="-106" charset="-128"/>
                <a:cs typeface="Arial" pitchFamily="34" charset="0"/>
              </a:rPr>
              <a:t>Flow</a:t>
            </a:r>
            <a:r>
              <a:rPr lang="ca-ES" sz="1000" b="1" i="1" dirty="0">
                <a:latin typeface="Arial" pitchFamily="34" charset="0"/>
                <a:ea typeface="ＭＳ Ｐゴシック" pitchFamily="-106" charset="-128"/>
                <a:cs typeface="Arial" pitchFamily="34" charset="0"/>
              </a:rPr>
              <a:t> PACK (HFFS). </a:t>
            </a:r>
            <a:r>
              <a:rPr lang="ca-ES" sz="1000" i="1" dirty="0">
                <a:latin typeface="Arial" pitchFamily="34" charset="0"/>
                <a:ea typeface="ＭＳ Ｐゴシック" pitchFamily="-106" charset="-128"/>
                <a:cs typeface="Arial" pitchFamily="34" charset="0"/>
              </a:rPr>
              <a:t>Ventes = 60.000€  invertir </a:t>
            </a:r>
            <a:r>
              <a:rPr lang="ca-ES" sz="1000" b="1" i="1" dirty="0">
                <a:latin typeface="Arial" pitchFamily="34" charset="0"/>
                <a:ea typeface="ＭＳ Ｐゴシック" pitchFamily="-106" charset="-128"/>
                <a:cs typeface="Arial" pitchFamily="34" charset="0"/>
              </a:rPr>
              <a:t>39.000€ </a:t>
            </a:r>
          </a:p>
          <a:p>
            <a:pPr marL="1588" eaLnBrk="0" hangingPunct="0">
              <a:spcBef>
                <a:spcPts val="600"/>
              </a:spcBef>
              <a:buClr>
                <a:srgbClr val="C00000"/>
              </a:buClr>
              <a:defRPr/>
            </a:pPr>
            <a:r>
              <a:rPr lang="ca-ES" sz="1000" i="1" dirty="0">
                <a:latin typeface="Arial" pitchFamily="34" charset="0"/>
                <a:ea typeface="ＭＳ Ｐゴシック" pitchFamily="-106" charset="-128"/>
                <a:cs typeface="Arial" pitchFamily="34" charset="0"/>
              </a:rPr>
              <a:t>3- </a:t>
            </a:r>
            <a:r>
              <a:rPr lang="ca-ES" sz="1000" b="1" i="1" dirty="0">
                <a:latin typeface="Arial" pitchFamily="34" charset="0"/>
                <a:ea typeface="ＭＳ Ｐゴシック" pitchFamily="-106" charset="-128"/>
                <a:cs typeface="Arial" pitchFamily="34" charset="0"/>
              </a:rPr>
              <a:t>Cámara de congelació </a:t>
            </a:r>
            <a:r>
              <a:rPr lang="ca-ES" sz="1000" i="1" dirty="0">
                <a:latin typeface="Arial" pitchFamily="34" charset="0"/>
                <a:ea typeface="ＭＳ Ｐゴシック" pitchFamily="-106" charset="-128"/>
                <a:cs typeface="Arial" pitchFamily="34" charset="0"/>
              </a:rPr>
              <a:t>de -20ºC. Ventes = 130.000€  invertir </a:t>
            </a:r>
            <a:r>
              <a:rPr lang="ca-ES" sz="1000" b="1" i="1" dirty="0">
                <a:latin typeface="Arial" pitchFamily="34" charset="0"/>
                <a:ea typeface="ＭＳ Ｐゴシック" pitchFamily="-106" charset="-128"/>
                <a:cs typeface="Arial" pitchFamily="34" charset="0"/>
              </a:rPr>
              <a:t>75.000€</a:t>
            </a:r>
          </a:p>
          <a:p>
            <a:pPr marL="1588" eaLnBrk="0" hangingPunct="0">
              <a:spcBef>
                <a:spcPts val="600"/>
              </a:spcBef>
              <a:buClr>
                <a:srgbClr val="C00000"/>
              </a:buClr>
              <a:defRPr/>
            </a:pPr>
            <a:endParaRPr lang="es-ES" sz="400" i="1" dirty="0">
              <a:latin typeface="Arial" pitchFamily="34" charset="0"/>
              <a:ea typeface="ＭＳ Ｐゴシック" pitchFamily="-106" charset="-128"/>
              <a:cs typeface="Arial" pitchFamily="34" charset="0"/>
            </a:endParaRPr>
          </a:p>
          <a:p>
            <a:pPr marL="1588" eaLnBrk="0" hangingPunct="0">
              <a:buClr>
                <a:srgbClr val="C00000"/>
              </a:buClr>
              <a:defRPr/>
            </a:pPr>
            <a:endParaRPr lang="es-ES" sz="1000" i="1" dirty="0">
              <a:latin typeface="Arial" pitchFamily="34" charset="0"/>
              <a:ea typeface="ＭＳ Ｐゴシック" pitchFamily="-106" charset="-128"/>
              <a:cs typeface="Arial" pitchFamily="34" charset="0"/>
            </a:endParaRPr>
          </a:p>
        </p:txBody>
      </p:sp>
      <p:grpSp>
        <p:nvGrpSpPr>
          <p:cNvPr id="2" name="27 Grupo"/>
          <p:cNvGrpSpPr/>
          <p:nvPr/>
        </p:nvGrpSpPr>
        <p:grpSpPr>
          <a:xfrm>
            <a:off x="5967425" y="457622"/>
            <a:ext cx="907935" cy="302931"/>
            <a:chOff x="6619838" y="370756"/>
            <a:chExt cx="1101711" cy="396107"/>
          </a:xfrm>
        </p:grpSpPr>
        <p:sp>
          <p:nvSpPr>
            <p:cNvPr id="29" name="28 Recortar rectángulo de esquina sencilla"/>
            <p:cNvSpPr/>
            <p:nvPr/>
          </p:nvSpPr>
          <p:spPr>
            <a:xfrm flipH="1">
              <a:off x="6619838" y="370756"/>
              <a:ext cx="1101711" cy="360040"/>
            </a:xfrm>
            <a:prstGeom prst="snip1Rect">
              <a:avLst>
                <a:gd name="adj" fmla="val 35320"/>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noProof="0">
                <a:latin typeface="Arial Unicode MS" pitchFamily="34" charset="-128"/>
                <a:ea typeface="Arial Unicode MS" pitchFamily="34" charset="-128"/>
                <a:cs typeface="Arial Unicode MS" pitchFamily="34" charset="-128"/>
              </a:endParaRPr>
            </a:p>
          </p:txBody>
        </p:sp>
        <p:sp>
          <p:nvSpPr>
            <p:cNvPr id="30" name="29 Rectángulo">
              <a:hlinkClick r:id="rId3" action="ppaction://hlinksldjump"/>
            </p:cNvPr>
            <p:cNvSpPr/>
            <p:nvPr/>
          </p:nvSpPr>
          <p:spPr>
            <a:xfrm>
              <a:off x="6740742" y="404664"/>
              <a:ext cx="936104" cy="362199"/>
            </a:xfrm>
            <a:prstGeom prst="rect">
              <a:avLst/>
            </a:prstGeom>
          </p:spPr>
          <p:txBody>
            <a:bodyPr wrap="square">
              <a:spAutoFit/>
            </a:bodyPr>
            <a:lstStyle/>
            <a:p>
              <a:pPr marL="457200" indent="-457200" algn="ctr">
                <a:spcAft>
                  <a:spcPts val="1800"/>
                </a:spcAft>
                <a:buClr>
                  <a:schemeClr val="accent1"/>
                </a:buClr>
                <a:buSzPct val="107000"/>
                <a:defRPr/>
              </a:pPr>
              <a:r>
                <a:rPr lang="es-ES" sz="1200" b="1" spc="-20" baseline="0" noProof="0" dirty="0">
                  <a:solidFill>
                    <a:schemeClr val="bg1"/>
                  </a:solidFill>
                  <a:latin typeface="Arial Unicode MS" pitchFamily="34" charset="-128"/>
                  <a:ea typeface="Arial Unicode MS" pitchFamily="34" charset="-128"/>
                  <a:cs typeface="Arial Unicode MS" pitchFamily="34" charset="-128"/>
                </a:rPr>
                <a:t>Modelo</a:t>
              </a:r>
            </a:p>
          </p:txBody>
        </p:sp>
      </p:grpSp>
      <p:sp>
        <p:nvSpPr>
          <p:cNvPr id="16" name="15 Rectángulo"/>
          <p:cNvSpPr/>
          <p:nvPr/>
        </p:nvSpPr>
        <p:spPr>
          <a:xfrm>
            <a:off x="179512" y="908720"/>
            <a:ext cx="8856538" cy="723275"/>
          </a:xfrm>
          <a:prstGeom prst="rect">
            <a:avLst/>
          </a:prstGeom>
        </p:spPr>
        <p:txBody>
          <a:bodyPr wrap="square">
            <a:spAutoFit/>
          </a:bodyPr>
          <a:lstStyle/>
          <a:p>
            <a:pPr lvl="0" algn="just" eaLnBrk="0" hangingPunct="0">
              <a:spcBef>
                <a:spcPts val="600"/>
              </a:spcBef>
              <a:buClr>
                <a:srgbClr val="C00000"/>
              </a:buClr>
              <a:buFont typeface="Arial" pitchFamily="34" charset="0"/>
              <a:buChar char="•"/>
              <a:defRPr/>
            </a:pPr>
            <a:r>
              <a:rPr lang="es-ES" dirty="0">
                <a:latin typeface="Arial" pitchFamily="34" charset="0"/>
                <a:cs typeface="Arial" pitchFamily="34" charset="0"/>
              </a:rPr>
              <a:t> </a:t>
            </a:r>
            <a:r>
              <a:rPr lang="ca-ES" sz="1600" dirty="0">
                <a:latin typeface="Arial" pitchFamily="34" charset="0"/>
                <a:cs typeface="Arial" pitchFamily="34" charset="0"/>
              </a:rPr>
              <a:t>Planta automatitzada de producció industrial de formatge fresc congelat </a:t>
            </a:r>
            <a:r>
              <a:rPr lang="ca-ES" sz="1600" b="1" dirty="0">
                <a:latin typeface="Arial" pitchFamily="34" charset="0"/>
                <a:cs typeface="Arial" pitchFamily="34" charset="0"/>
              </a:rPr>
              <a:t>en funcionament</a:t>
            </a:r>
            <a:r>
              <a:rPr lang="ca-ES" sz="1600" dirty="0">
                <a:latin typeface="Arial" pitchFamily="34" charset="0"/>
                <a:cs typeface="Arial" pitchFamily="34" charset="0"/>
              </a:rPr>
              <a:t>.</a:t>
            </a:r>
          </a:p>
          <a:p>
            <a:pPr algn="just" eaLnBrk="0" hangingPunct="0">
              <a:spcBef>
                <a:spcPts val="600"/>
              </a:spcBef>
              <a:buClr>
                <a:srgbClr val="C00000"/>
              </a:buClr>
              <a:defRPr/>
            </a:pPr>
            <a:r>
              <a:rPr lang="ca-ES" sz="1200" b="1" dirty="0">
                <a:latin typeface="Arial" pitchFamily="34" charset="0"/>
                <a:cs typeface="Arial" pitchFamily="34" charset="0"/>
              </a:rPr>
              <a:t>Pla de inversions mínim para la producció de</a:t>
            </a:r>
            <a:r>
              <a:rPr lang="ca-ES" sz="1600" b="1" dirty="0">
                <a:latin typeface="Arial" pitchFamily="34" charset="0"/>
                <a:cs typeface="Arial" pitchFamily="34" charset="0"/>
              </a:rPr>
              <a:t> </a:t>
            </a:r>
            <a:r>
              <a:rPr lang="ca-ES" sz="1600" b="1" spc="-40" noProof="1">
                <a:solidFill>
                  <a:srgbClr val="C00000"/>
                </a:solidFill>
                <a:latin typeface="Segoe Script" pitchFamily="34" charset="0"/>
              </a:rPr>
              <a:t>fes</a:t>
            </a:r>
            <a:r>
              <a:rPr lang="ca-ES" sz="1600" spc="-40" noProof="1">
                <a:solidFill>
                  <a:srgbClr val="C00000"/>
                </a:solidFill>
                <a:latin typeface="Segoe Script" pitchFamily="34" charset="0"/>
              </a:rPr>
              <a:t>crem</a:t>
            </a:r>
            <a:r>
              <a:rPr lang="ca-ES" spc="-40" noProof="1">
                <a:solidFill>
                  <a:srgbClr val="C00000"/>
                </a:solidFill>
                <a:latin typeface="Segoe Script" pitchFamily="34" charset="0"/>
              </a:rPr>
              <a:t> </a:t>
            </a:r>
            <a:r>
              <a:rPr lang="ca-ES" sz="1200" b="1" dirty="0">
                <a:latin typeface="Arial" pitchFamily="34" charset="0"/>
                <a:cs typeface="Arial" pitchFamily="34" charset="0"/>
              </a:rPr>
              <a:t>en funció de las Ventes i Variació de Costos.</a:t>
            </a:r>
          </a:p>
        </p:txBody>
      </p:sp>
      <p:grpSp>
        <p:nvGrpSpPr>
          <p:cNvPr id="28" name="27 Grupo"/>
          <p:cNvGrpSpPr/>
          <p:nvPr/>
        </p:nvGrpSpPr>
        <p:grpSpPr>
          <a:xfrm>
            <a:off x="251523" y="1556792"/>
            <a:ext cx="8064893" cy="3096344"/>
            <a:chOff x="300081" y="1556792"/>
            <a:chExt cx="8880431" cy="3626583"/>
          </a:xfrm>
        </p:grpSpPr>
        <p:grpSp>
          <p:nvGrpSpPr>
            <p:cNvPr id="4" name="21 Grupo"/>
            <p:cNvGrpSpPr/>
            <p:nvPr/>
          </p:nvGrpSpPr>
          <p:grpSpPr>
            <a:xfrm>
              <a:off x="1812248" y="1582975"/>
              <a:ext cx="7368264" cy="3384550"/>
              <a:chOff x="300080" y="1989138"/>
              <a:chExt cx="8598262" cy="4752230"/>
            </a:xfrm>
          </p:grpSpPr>
          <p:pic>
            <p:nvPicPr>
              <p:cNvPr id="120839" name="Picture 7"/>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1235749" y="4617195"/>
                <a:ext cx="883473" cy="467989"/>
              </a:xfrm>
              <a:prstGeom prst="rect">
                <a:avLst/>
              </a:prstGeom>
              <a:noFill/>
              <a:ln w="9525">
                <a:noFill/>
                <a:miter lim="800000"/>
                <a:headEnd/>
                <a:tailEnd/>
              </a:ln>
              <a:effectLst/>
            </p:spPr>
          </p:pic>
          <p:grpSp>
            <p:nvGrpSpPr>
              <p:cNvPr id="5" name="17 Grupo"/>
              <p:cNvGrpSpPr/>
              <p:nvPr/>
            </p:nvGrpSpPr>
            <p:grpSpPr>
              <a:xfrm>
                <a:off x="300080" y="1989138"/>
                <a:ext cx="8598262" cy="4752230"/>
                <a:chOff x="300080" y="840693"/>
                <a:chExt cx="8598262" cy="4752230"/>
              </a:xfrm>
            </p:grpSpPr>
            <p:pic>
              <p:nvPicPr>
                <p:cNvPr id="120837" name="Picture 5"/>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300080" y="840693"/>
                  <a:ext cx="8240678" cy="4752230"/>
                </a:xfrm>
                <a:prstGeom prst="rect">
                  <a:avLst/>
                </a:prstGeom>
                <a:noFill/>
                <a:ln w="9525">
                  <a:noFill/>
                  <a:miter lim="800000"/>
                  <a:headEnd/>
                  <a:tailEnd/>
                </a:ln>
                <a:effectLst/>
              </p:spPr>
            </p:pic>
            <p:pic>
              <p:nvPicPr>
                <p:cNvPr id="3" name="Picture 3"/>
                <p:cNvPicPr>
                  <a:picLocks noChangeAspect="1" noChangeArrowheads="1"/>
                </p:cNvPicPr>
                <p:nvPr/>
              </p:nvPicPr>
              <p:blipFill>
                <a:blip r:embed="rId6" cstate="screen">
                  <a:clrChange>
                    <a:clrFrom>
                      <a:srgbClr val="FFFFFF"/>
                    </a:clrFrom>
                    <a:clrTo>
                      <a:srgbClr val="FFFFFF">
                        <a:alpha val="0"/>
                      </a:srgbClr>
                    </a:clrTo>
                  </a:clrChange>
                </a:blip>
                <a:srcRect r="-76"/>
                <a:stretch>
                  <a:fillRect/>
                </a:stretch>
              </p:blipFill>
              <p:spPr bwMode="auto">
                <a:xfrm>
                  <a:off x="1187624" y="3118505"/>
                  <a:ext cx="7710718" cy="2231736"/>
                </a:xfrm>
                <a:prstGeom prst="rect">
                  <a:avLst/>
                </a:prstGeom>
                <a:noFill/>
                <a:ln w="9525">
                  <a:noFill/>
                  <a:miter lim="800000"/>
                  <a:headEnd/>
                  <a:tailEnd/>
                </a:ln>
                <a:effectLst/>
              </p:spPr>
            </p:pic>
          </p:grpSp>
        </p:grpSp>
        <p:sp>
          <p:nvSpPr>
            <p:cNvPr id="42" name="41 Elipse"/>
            <p:cNvSpPr/>
            <p:nvPr/>
          </p:nvSpPr>
          <p:spPr>
            <a:xfrm>
              <a:off x="5052608" y="3743215"/>
              <a:ext cx="144016" cy="144016"/>
            </a:xfrm>
            <a:prstGeom prst="ellipse">
              <a:avLst/>
            </a:prstGeom>
            <a:solidFill>
              <a:schemeClr val="accent2">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ca-ES" sz="1000"/>
            </a:p>
          </p:txBody>
        </p:sp>
        <p:sp>
          <p:nvSpPr>
            <p:cNvPr id="43" name="42 Elipse"/>
            <p:cNvSpPr/>
            <p:nvPr/>
          </p:nvSpPr>
          <p:spPr>
            <a:xfrm>
              <a:off x="6781569" y="2734905"/>
              <a:ext cx="144016" cy="144016"/>
            </a:xfrm>
            <a:prstGeom prst="ellipse">
              <a:avLst/>
            </a:prstGeom>
            <a:solidFill>
              <a:schemeClr val="accent2">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ca-ES" sz="1000"/>
            </a:p>
          </p:txBody>
        </p:sp>
        <p:sp>
          <p:nvSpPr>
            <p:cNvPr id="44" name="43 Elipse"/>
            <p:cNvSpPr/>
            <p:nvPr/>
          </p:nvSpPr>
          <p:spPr>
            <a:xfrm>
              <a:off x="2604336" y="4679319"/>
              <a:ext cx="144016" cy="144016"/>
            </a:xfrm>
            <a:prstGeom prst="ellipse">
              <a:avLst/>
            </a:prstGeom>
            <a:solidFill>
              <a:schemeClr val="bg1">
                <a:lumMod val="9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ca-ES" sz="1000"/>
            </a:p>
          </p:txBody>
        </p:sp>
        <p:grpSp>
          <p:nvGrpSpPr>
            <p:cNvPr id="6" name="46 Grupo"/>
            <p:cNvGrpSpPr/>
            <p:nvPr/>
          </p:nvGrpSpPr>
          <p:grpSpPr>
            <a:xfrm rot="5400000">
              <a:off x="5687441" y="2086009"/>
              <a:ext cx="314661" cy="1584325"/>
              <a:chOff x="5218413" y="5313997"/>
              <a:chExt cx="314661" cy="1584325"/>
            </a:xfrm>
          </p:grpSpPr>
          <p:sp>
            <p:nvSpPr>
              <p:cNvPr id="45" name="Oval 15"/>
              <p:cNvSpPr/>
              <p:nvPr/>
            </p:nvSpPr>
            <p:spPr>
              <a:xfrm rot="16200000">
                <a:off x="4540815" y="6005660"/>
                <a:ext cx="1584325" cy="201000"/>
              </a:xfrm>
              <a:prstGeom prst="homePlate">
                <a:avLst>
                  <a:gd name="adj" fmla="val 23299"/>
                </a:avLst>
              </a:prstGeom>
              <a:solidFill>
                <a:schemeClr val="accent2">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000"/>
              </a:p>
            </p:txBody>
          </p:sp>
          <p:sp>
            <p:nvSpPr>
              <p:cNvPr id="46" name="Rectangle arrodonit 11"/>
              <p:cNvSpPr/>
              <p:nvPr/>
            </p:nvSpPr>
            <p:spPr>
              <a:xfrm rot="16200000">
                <a:off x="4655943" y="6016646"/>
                <a:ext cx="1439601" cy="314661"/>
              </a:xfrm>
              <a:prstGeom prst="roundRect">
                <a:avLst>
                  <a:gd name="adj" fmla="val 8527"/>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900" b="1" dirty="0">
                    <a:solidFill>
                      <a:schemeClr val="tx1">
                        <a:lumMod val="75000"/>
                        <a:lumOff val="25000"/>
                      </a:schemeClr>
                    </a:solidFill>
                  </a:rPr>
                  <a:t>3ª inversió</a:t>
                </a:r>
                <a:r>
                  <a:rPr lang="es-ES" sz="1000" b="1" dirty="0">
                    <a:solidFill>
                      <a:schemeClr val="tx1">
                        <a:lumMod val="75000"/>
                        <a:lumOff val="25000"/>
                      </a:schemeClr>
                    </a:solidFill>
                  </a:rPr>
                  <a:t>:</a:t>
                </a:r>
                <a:r>
                  <a:rPr lang="es-ES" sz="1000" b="1" i="1" dirty="0">
                    <a:solidFill>
                      <a:schemeClr val="tx1">
                        <a:lumMod val="75000"/>
                        <a:lumOff val="25000"/>
                      </a:schemeClr>
                    </a:solidFill>
                    <a:latin typeface="Arial" pitchFamily="34" charset="0"/>
                    <a:ea typeface="ＭＳ Ｐゴシック" pitchFamily="-106" charset="-128"/>
                    <a:cs typeface="Arial" pitchFamily="34" charset="0"/>
                  </a:rPr>
                  <a:t>75.000€</a:t>
                </a:r>
                <a:endParaRPr lang="es-ES" sz="900" b="1" dirty="0">
                  <a:solidFill>
                    <a:schemeClr val="tx1">
                      <a:lumMod val="75000"/>
                      <a:lumOff val="25000"/>
                    </a:schemeClr>
                  </a:solidFill>
                </a:endParaRPr>
              </a:p>
            </p:txBody>
          </p:sp>
        </p:grpSp>
        <p:grpSp>
          <p:nvGrpSpPr>
            <p:cNvPr id="7" name="49 Grupo"/>
            <p:cNvGrpSpPr/>
            <p:nvPr/>
          </p:nvGrpSpPr>
          <p:grpSpPr>
            <a:xfrm rot="5400000">
              <a:off x="4002383" y="3064093"/>
              <a:ext cx="314661" cy="1584325"/>
              <a:chOff x="3466583" y="5310187"/>
              <a:chExt cx="314661" cy="1584325"/>
            </a:xfrm>
          </p:grpSpPr>
          <p:sp>
            <p:nvSpPr>
              <p:cNvPr id="48" name="Oval 15"/>
              <p:cNvSpPr/>
              <p:nvPr/>
            </p:nvSpPr>
            <p:spPr>
              <a:xfrm rot="16200000">
                <a:off x="2790089" y="6001850"/>
                <a:ext cx="1584325" cy="201000"/>
              </a:xfrm>
              <a:prstGeom prst="homePlate">
                <a:avLst>
                  <a:gd name="adj" fmla="val 23299"/>
                </a:avLst>
              </a:prstGeom>
              <a:solidFill>
                <a:schemeClr val="accent2">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000"/>
              </a:p>
            </p:txBody>
          </p:sp>
          <p:sp>
            <p:nvSpPr>
              <p:cNvPr id="49" name="Rectangle arrodonit 11"/>
              <p:cNvSpPr/>
              <p:nvPr/>
            </p:nvSpPr>
            <p:spPr>
              <a:xfrm rot="16200000">
                <a:off x="2904113" y="6012837"/>
                <a:ext cx="1439601" cy="314661"/>
              </a:xfrm>
              <a:prstGeom prst="roundRect">
                <a:avLst>
                  <a:gd name="adj" fmla="val 8527"/>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900" b="1" dirty="0">
                    <a:solidFill>
                      <a:schemeClr val="tx1">
                        <a:lumMod val="75000"/>
                        <a:lumOff val="25000"/>
                      </a:schemeClr>
                    </a:solidFill>
                  </a:rPr>
                  <a:t>2º </a:t>
                </a:r>
                <a:r>
                  <a:rPr lang="es-ES" sz="900" b="1" dirty="0" err="1">
                    <a:solidFill>
                      <a:schemeClr val="tx1">
                        <a:lumMod val="75000"/>
                        <a:lumOff val="25000"/>
                      </a:schemeClr>
                    </a:solidFill>
                  </a:rPr>
                  <a:t>inversió</a:t>
                </a:r>
                <a:r>
                  <a:rPr lang="es-ES" sz="900" b="1" dirty="0">
                    <a:solidFill>
                      <a:schemeClr val="tx1">
                        <a:lumMod val="75000"/>
                        <a:lumOff val="25000"/>
                      </a:schemeClr>
                    </a:solidFill>
                  </a:rPr>
                  <a:t>: </a:t>
                </a:r>
                <a:r>
                  <a:rPr lang="es-ES" sz="1000" b="1" i="1" dirty="0">
                    <a:solidFill>
                      <a:schemeClr val="tx1">
                        <a:lumMod val="75000"/>
                        <a:lumOff val="25000"/>
                      </a:schemeClr>
                    </a:solidFill>
                    <a:latin typeface="Arial" pitchFamily="34" charset="0"/>
                    <a:ea typeface="ＭＳ Ｐゴシック" pitchFamily="-106" charset="-128"/>
                    <a:cs typeface="Arial" pitchFamily="34" charset="0"/>
                  </a:rPr>
                  <a:t>39.000€ </a:t>
                </a:r>
                <a:endParaRPr lang="es-ES" sz="1000" b="1" dirty="0">
                  <a:solidFill>
                    <a:schemeClr val="tx1">
                      <a:lumMod val="75000"/>
                      <a:lumOff val="25000"/>
                    </a:schemeClr>
                  </a:solidFill>
                </a:endParaRPr>
              </a:p>
              <a:p>
                <a:r>
                  <a:rPr lang="es-ES" sz="900" i="1" dirty="0">
                    <a:solidFill>
                      <a:schemeClr val="tx1">
                        <a:lumMod val="50000"/>
                        <a:lumOff val="50000"/>
                      </a:schemeClr>
                    </a:solidFill>
                    <a:latin typeface="Arial" pitchFamily="34" charset="0"/>
                    <a:ea typeface="ＭＳ Ｐゴシック" pitchFamily="-106" charset="-128"/>
                    <a:cs typeface="Arial" pitchFamily="34" charset="0"/>
                  </a:rPr>
                  <a:t>.</a:t>
                </a:r>
                <a:endParaRPr lang="es-ES" sz="900" b="1" dirty="0">
                  <a:solidFill>
                    <a:schemeClr val="tx1">
                      <a:lumMod val="50000"/>
                      <a:lumOff val="50000"/>
                    </a:schemeClr>
                  </a:solidFill>
                </a:endParaRPr>
              </a:p>
            </p:txBody>
          </p:sp>
        </p:grpSp>
        <p:grpSp>
          <p:nvGrpSpPr>
            <p:cNvPr id="8" name="52 Grupo"/>
            <p:cNvGrpSpPr/>
            <p:nvPr/>
          </p:nvGrpSpPr>
          <p:grpSpPr>
            <a:xfrm rot="5400000">
              <a:off x="881907" y="3978380"/>
              <a:ext cx="420673" cy="1584325"/>
              <a:chOff x="906015" y="5310190"/>
              <a:chExt cx="420673" cy="1584325"/>
            </a:xfrm>
          </p:grpSpPr>
          <p:sp>
            <p:nvSpPr>
              <p:cNvPr id="51" name="Oval 15"/>
              <p:cNvSpPr/>
              <p:nvPr/>
            </p:nvSpPr>
            <p:spPr>
              <a:xfrm rot="16200000">
                <a:off x="357935" y="5925763"/>
                <a:ext cx="1584325" cy="353180"/>
              </a:xfrm>
              <a:prstGeom prst="homePlate">
                <a:avLst>
                  <a:gd name="adj" fmla="val 23299"/>
                </a:avLst>
              </a:prstGeom>
              <a:solidFill>
                <a:schemeClr val="bg1">
                  <a:lumMod val="9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1000"/>
              </a:p>
            </p:txBody>
          </p:sp>
          <p:sp>
            <p:nvSpPr>
              <p:cNvPr id="52" name="Rectangle arrodonit 11"/>
              <p:cNvSpPr/>
              <p:nvPr/>
            </p:nvSpPr>
            <p:spPr>
              <a:xfrm rot="16200000">
                <a:off x="343545" y="6012840"/>
                <a:ext cx="1439601" cy="314661"/>
              </a:xfrm>
              <a:prstGeom prst="roundRect">
                <a:avLst>
                  <a:gd name="adj" fmla="val 8527"/>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s-ES" sz="900" b="1" dirty="0" err="1">
                    <a:solidFill>
                      <a:schemeClr val="tx1">
                        <a:lumMod val="75000"/>
                        <a:lumOff val="25000"/>
                      </a:schemeClr>
                    </a:solidFill>
                  </a:rPr>
                  <a:t>Inversió</a:t>
                </a:r>
                <a:r>
                  <a:rPr lang="es-ES" sz="900" b="1" dirty="0">
                    <a:solidFill>
                      <a:schemeClr val="tx1">
                        <a:lumMod val="75000"/>
                        <a:lumOff val="25000"/>
                      </a:schemeClr>
                    </a:solidFill>
                  </a:rPr>
                  <a:t> INICIAL:</a:t>
                </a:r>
                <a:r>
                  <a:rPr lang="es-ES" sz="1000" b="1" i="1" dirty="0">
                    <a:solidFill>
                      <a:schemeClr val="tx1">
                        <a:lumMod val="75000"/>
                        <a:lumOff val="25000"/>
                      </a:schemeClr>
                    </a:solidFill>
                    <a:latin typeface="Arial" pitchFamily="34" charset="0"/>
                    <a:ea typeface="ＭＳ Ｐゴシック" pitchFamily="-106" charset="-128"/>
                    <a:cs typeface="Arial" pitchFamily="34" charset="0"/>
                  </a:rPr>
                  <a:t>12.000€</a:t>
                </a:r>
                <a:r>
                  <a:rPr lang="es-ES" sz="900" i="1" dirty="0">
                    <a:solidFill>
                      <a:schemeClr val="tx1">
                        <a:lumMod val="50000"/>
                        <a:lumOff val="50000"/>
                      </a:schemeClr>
                    </a:solidFill>
                    <a:latin typeface="Arial" pitchFamily="34" charset="0"/>
                    <a:ea typeface="ＭＳ Ｐゴシック" pitchFamily="-106" charset="-128"/>
                    <a:cs typeface="Arial" pitchFamily="34" charset="0"/>
                  </a:rPr>
                  <a:t>.</a:t>
                </a:r>
                <a:endParaRPr lang="es-ES" sz="900" b="1" dirty="0">
                  <a:solidFill>
                    <a:schemeClr val="tx1">
                      <a:lumMod val="50000"/>
                      <a:lumOff val="50000"/>
                    </a:schemeClr>
                  </a:solidFill>
                </a:endParaRPr>
              </a:p>
            </p:txBody>
          </p:sp>
        </p:grpSp>
        <p:sp>
          <p:nvSpPr>
            <p:cNvPr id="54" name="Rectangle arrodonit 11"/>
            <p:cNvSpPr/>
            <p:nvPr/>
          </p:nvSpPr>
          <p:spPr>
            <a:xfrm>
              <a:off x="6948264" y="4868713"/>
              <a:ext cx="1439601" cy="314662"/>
            </a:xfrm>
            <a:prstGeom prst="roundRect">
              <a:avLst>
                <a:gd name="adj" fmla="val 8527"/>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s-ES" sz="800" b="1" dirty="0">
                  <a:solidFill>
                    <a:schemeClr val="tx1">
                      <a:lumMod val="75000"/>
                      <a:lumOff val="25000"/>
                    </a:schemeClr>
                  </a:solidFill>
                </a:rPr>
                <a:t>MESES</a:t>
              </a:r>
              <a:endParaRPr lang="es-ES" sz="800" b="1" dirty="0">
                <a:solidFill>
                  <a:schemeClr val="tx1">
                    <a:lumMod val="50000"/>
                    <a:lumOff val="50000"/>
                  </a:schemeClr>
                </a:solidFill>
              </a:endParaRPr>
            </a:p>
          </p:txBody>
        </p:sp>
        <p:sp>
          <p:nvSpPr>
            <p:cNvPr id="55" name="Rectangle arrodonit 11"/>
            <p:cNvSpPr/>
            <p:nvPr/>
          </p:nvSpPr>
          <p:spPr>
            <a:xfrm>
              <a:off x="395964" y="1556792"/>
              <a:ext cx="1439601" cy="314662"/>
            </a:xfrm>
            <a:prstGeom prst="roundRect">
              <a:avLst>
                <a:gd name="adj" fmla="val 8527"/>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s-ES" sz="800" b="1" dirty="0">
                  <a:solidFill>
                    <a:schemeClr val="tx1">
                      <a:lumMod val="75000"/>
                      <a:lumOff val="25000"/>
                    </a:schemeClr>
                  </a:solidFill>
                </a:rPr>
                <a:t>VENTES</a:t>
              </a:r>
              <a:endParaRPr lang="es-ES" sz="800" b="1" dirty="0">
                <a:solidFill>
                  <a:schemeClr val="tx1">
                    <a:lumMod val="50000"/>
                    <a:lumOff val="50000"/>
                  </a:schemeClr>
                </a:solidFill>
              </a:endParaRPr>
            </a:p>
          </p:txBody>
        </p:sp>
      </p:grpSp>
      <p:pic>
        <p:nvPicPr>
          <p:cNvPr id="120835" name="Picture 3"/>
          <p:cNvPicPr>
            <a:picLocks noChangeAspect="1" noChangeArrowheads="1"/>
          </p:cNvPicPr>
          <p:nvPr/>
        </p:nvPicPr>
        <p:blipFill>
          <a:blip r:embed="rId7" cstate="screen"/>
          <a:srcRect l="21393"/>
          <a:stretch>
            <a:fillRect/>
          </a:stretch>
        </p:blipFill>
        <p:spPr bwMode="auto">
          <a:xfrm>
            <a:off x="2267744" y="4581129"/>
            <a:ext cx="5094280" cy="648071"/>
          </a:xfrm>
          <a:prstGeom prst="rect">
            <a:avLst/>
          </a:prstGeom>
          <a:noFill/>
          <a:ln w="9525">
            <a:noFill/>
            <a:miter lim="800000"/>
            <a:headEnd/>
            <a:tailEnd/>
          </a:ln>
          <a:effectLst/>
        </p:spPr>
      </p:pic>
      <p:pic>
        <p:nvPicPr>
          <p:cNvPr id="32" name="Picture 3"/>
          <p:cNvPicPr>
            <a:picLocks noChangeAspect="1" noChangeArrowheads="1"/>
          </p:cNvPicPr>
          <p:nvPr/>
        </p:nvPicPr>
        <p:blipFill>
          <a:blip r:embed="rId7" cstate="screen"/>
          <a:srcRect l="437" r="79848"/>
          <a:stretch>
            <a:fillRect/>
          </a:stretch>
        </p:blipFill>
        <p:spPr bwMode="auto">
          <a:xfrm>
            <a:off x="1116013" y="4581128"/>
            <a:ext cx="1597114" cy="648071"/>
          </a:xfrm>
          <a:prstGeom prst="rect">
            <a:avLst/>
          </a:prstGeom>
          <a:noFill/>
          <a:ln w="9525">
            <a:noFill/>
            <a:miter lim="800000"/>
            <a:headEnd/>
            <a:tailEnd/>
          </a:ln>
          <a:effectLst/>
        </p:spPr>
      </p:pic>
    </p:spTree>
    <p:extLst>
      <p:ext uri="{BB962C8B-B14F-4D97-AF65-F5344CB8AC3E}">
        <p14:creationId xmlns:p14="http://schemas.microsoft.com/office/powerpoint/2010/main" val="68053584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arrodonit 7"/>
          <p:cNvSpPr/>
          <p:nvPr/>
        </p:nvSpPr>
        <p:spPr>
          <a:xfrm>
            <a:off x="611386" y="1268760"/>
            <a:ext cx="7777038" cy="4608512"/>
          </a:xfrm>
          <a:prstGeom prst="roundRect">
            <a:avLst>
              <a:gd name="adj" fmla="val 6175"/>
            </a:avLst>
          </a:prstGeom>
          <a:gradFill>
            <a:gsLst>
              <a:gs pos="0">
                <a:schemeClr val="bg1">
                  <a:lumMod val="85000"/>
                </a:schemeClr>
              </a:gs>
              <a:gs pos="35000">
                <a:schemeClr val="bg1">
                  <a:lumMod val="95000"/>
                </a:schemeClr>
              </a:gs>
              <a:gs pos="100000">
                <a:schemeClr val="dk1">
                  <a:tint val="15000"/>
                  <a:satMod val="350000"/>
                </a:schemeClr>
              </a:gs>
            </a:gsLst>
          </a:gradFill>
          <a:ln w="28575">
            <a:solidFill>
              <a:schemeClr val="accent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29" name="28 Rectángulo"/>
          <p:cNvSpPr/>
          <p:nvPr/>
        </p:nvSpPr>
        <p:spPr>
          <a:xfrm>
            <a:off x="467544" y="1661894"/>
            <a:ext cx="8280920" cy="2092881"/>
          </a:xfrm>
          <a:prstGeom prst="rect">
            <a:avLst/>
          </a:prstGeom>
        </p:spPr>
        <p:txBody>
          <a:bodyPr wrap="square">
            <a:spAutoFit/>
          </a:bodyPr>
          <a:lstStyle/>
          <a:p>
            <a:pPr marL="450850"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450850"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908050" lvl="1"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450850" lvl="0" indent="-273050" eaLnBrk="0" hangingPunct="0">
              <a:spcBef>
                <a:spcPts val="1200"/>
              </a:spcBef>
              <a:buClr>
                <a:srgbClr val="92D050"/>
              </a:buClr>
              <a:buFont typeface="Wingdings" pitchFamily="2" charset="2"/>
              <a:buChar char="§"/>
              <a:defRPr/>
            </a:pPr>
            <a:endParaRPr lang="ca-ES" b="1" dirty="0">
              <a:latin typeface="Arial" pitchFamily="34" charset="0"/>
              <a:ea typeface="ＭＳ Ｐゴシック" pitchFamily="-106" charset="-128"/>
              <a:cs typeface="Arial" pitchFamily="34" charset="0"/>
            </a:endParaRPr>
          </a:p>
          <a:p>
            <a:pPr marL="450850" lvl="0"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p:txBody>
      </p:sp>
      <p:sp>
        <p:nvSpPr>
          <p:cNvPr id="21" name="20 Rectángulo"/>
          <p:cNvSpPr/>
          <p:nvPr/>
        </p:nvSpPr>
        <p:spPr>
          <a:xfrm>
            <a:off x="467544" y="1661894"/>
            <a:ext cx="8280920" cy="2092881"/>
          </a:xfrm>
          <a:prstGeom prst="rect">
            <a:avLst/>
          </a:prstGeom>
        </p:spPr>
        <p:txBody>
          <a:bodyPr wrap="square">
            <a:spAutoFit/>
          </a:bodyPr>
          <a:lstStyle/>
          <a:p>
            <a:pPr marL="450850"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450850"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908050" lvl="1"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450850" lvl="0" indent="-273050" eaLnBrk="0" hangingPunct="0">
              <a:spcBef>
                <a:spcPts val="1200"/>
              </a:spcBef>
              <a:buClr>
                <a:srgbClr val="92D050"/>
              </a:buClr>
              <a:buFont typeface="Wingdings" pitchFamily="2" charset="2"/>
              <a:buChar char="§"/>
              <a:defRPr/>
            </a:pPr>
            <a:endParaRPr lang="ca-ES" b="1" dirty="0">
              <a:latin typeface="Arial" pitchFamily="34" charset="0"/>
              <a:ea typeface="ＭＳ Ｐゴシック" pitchFamily="-106" charset="-128"/>
              <a:cs typeface="Arial" pitchFamily="34" charset="0"/>
            </a:endParaRPr>
          </a:p>
          <a:p>
            <a:pPr marL="450850" lvl="0"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p:txBody>
      </p:sp>
      <p:sp>
        <p:nvSpPr>
          <p:cNvPr id="22" name="21 Rectángulo"/>
          <p:cNvSpPr/>
          <p:nvPr/>
        </p:nvSpPr>
        <p:spPr>
          <a:xfrm>
            <a:off x="755576" y="1412776"/>
            <a:ext cx="7488832" cy="3329116"/>
          </a:xfrm>
          <a:prstGeom prst="rect">
            <a:avLst/>
          </a:prstGeom>
        </p:spPr>
        <p:txBody>
          <a:bodyPr wrap="square">
            <a:spAutoFit/>
          </a:bodyPr>
          <a:lstStyle/>
          <a:p>
            <a:pPr marL="182563" indent="-182563" algn="just" eaLnBrk="0" hangingPunct="0">
              <a:lnSpc>
                <a:spcPts val="1800"/>
              </a:lnSpc>
              <a:spcBef>
                <a:spcPts val="1200"/>
              </a:spcBef>
              <a:buClr>
                <a:srgbClr val="C00000"/>
              </a:buClr>
              <a:buFont typeface="Wingdings" pitchFamily="2" charset="2"/>
              <a:buChar char="ü"/>
              <a:defRPr/>
            </a:pPr>
            <a:r>
              <a:rPr lang="es-ES" sz="1400" dirty="0">
                <a:latin typeface="Arial" pitchFamily="34" charset="0"/>
                <a:ea typeface="ＭＳ Ｐゴシック" pitchFamily="-106" charset="-128"/>
                <a:cs typeface="Arial" pitchFamily="34" charset="0"/>
              </a:rPr>
              <a:t> </a:t>
            </a:r>
            <a:r>
              <a:rPr lang="ca-ES" sz="1400" dirty="0">
                <a:latin typeface="Arial" pitchFamily="34" charset="0"/>
                <a:ea typeface="ＭＳ Ｐゴシック" pitchFamily="-106" charset="-128"/>
                <a:cs typeface="Arial" pitchFamily="34" charset="0"/>
              </a:rPr>
              <a:t>Busquem un </a:t>
            </a:r>
            <a:r>
              <a:rPr lang="ca-ES" sz="1400" b="1" i="1" dirty="0">
                <a:latin typeface="Arial" pitchFamily="34" charset="0"/>
                <a:ea typeface="ＭＳ Ｐゴシック" pitchFamily="-106" charset="-128"/>
                <a:cs typeface="Arial" pitchFamily="34" charset="0"/>
              </a:rPr>
              <a:t>soci</a:t>
            </a:r>
            <a:r>
              <a:rPr lang="ca-ES" sz="1400" b="1" dirty="0">
                <a:latin typeface="Arial" pitchFamily="34" charset="0"/>
                <a:ea typeface="ＭＳ Ｐゴシック" pitchFamily="-106" charset="-128"/>
                <a:cs typeface="Arial" pitchFamily="34" charset="0"/>
              </a:rPr>
              <a:t> industrial </a:t>
            </a:r>
            <a:r>
              <a:rPr lang="ca-ES" sz="1400" dirty="0">
                <a:latin typeface="Arial" pitchFamily="34" charset="0"/>
                <a:ea typeface="ＭＳ Ｐゴシック" pitchFamily="-106" charset="-128"/>
                <a:cs typeface="Arial" pitchFamily="34" charset="0"/>
              </a:rPr>
              <a:t>implementat i amb un </a:t>
            </a:r>
            <a:r>
              <a:rPr lang="ca-ES" sz="1400" b="1" dirty="0">
                <a:latin typeface="Arial" pitchFamily="34" charset="0"/>
                <a:ea typeface="ＭＳ Ｐゴシック" pitchFamily="-106" charset="-128"/>
                <a:cs typeface="Arial" pitchFamily="34" charset="0"/>
              </a:rPr>
              <a:t>coneixement dels mercat </a:t>
            </a:r>
            <a:r>
              <a:rPr lang="ca-ES" sz="1400" dirty="0">
                <a:latin typeface="Arial" pitchFamily="34" charset="0"/>
                <a:ea typeface="ＭＳ Ｐゴシック" pitchFamily="-106" charset="-128"/>
                <a:cs typeface="Arial" pitchFamily="34" charset="0"/>
              </a:rPr>
              <a:t>per ajustar el producte a les necessitats del mercat i desenvolupar el llançament en el mercat.</a:t>
            </a:r>
          </a:p>
          <a:p>
            <a:pPr marL="182563" indent="-182563" algn="just" eaLnBrk="0" hangingPunct="0">
              <a:spcBef>
                <a:spcPts val="1600"/>
              </a:spcBef>
              <a:buClr>
                <a:srgbClr val="C00000"/>
              </a:buClr>
              <a:buFont typeface="Wingdings" pitchFamily="2" charset="2"/>
              <a:buChar char="ü"/>
              <a:defRPr/>
            </a:pPr>
            <a:r>
              <a:rPr lang="ca-ES" sz="1400" dirty="0">
                <a:latin typeface="Arial" pitchFamily="34" charset="0"/>
                <a:ea typeface="ＭＳ Ｐゴシック" pitchFamily="-106" charset="-128"/>
                <a:cs typeface="Arial" pitchFamily="34" charset="0"/>
              </a:rPr>
              <a:t>Dos estratègies possibles de </a:t>
            </a:r>
            <a:r>
              <a:rPr lang="ca-ES" sz="1400" b="1" dirty="0">
                <a:latin typeface="Arial" pitchFamily="34" charset="0"/>
                <a:ea typeface="ＭＳ Ｐゴシック" pitchFamily="-106" charset="-128"/>
                <a:cs typeface="Arial" pitchFamily="34" charset="0"/>
              </a:rPr>
              <a:t>preu ració</a:t>
            </a:r>
            <a:r>
              <a:rPr lang="ca-ES" sz="1400" dirty="0">
                <a:latin typeface="Arial" pitchFamily="34" charset="0"/>
                <a:ea typeface="ＭＳ Ｐゴシック" pitchFamily="-106" charset="-128"/>
                <a:cs typeface="Arial" pitchFamily="34" charset="0"/>
              </a:rPr>
              <a:t>:</a:t>
            </a:r>
          </a:p>
          <a:p>
            <a:pPr marL="1096963" lvl="3" indent="-182563" algn="just" eaLnBrk="0" hangingPunct="0">
              <a:spcBef>
                <a:spcPts val="600"/>
              </a:spcBef>
              <a:spcAft>
                <a:spcPts val="600"/>
              </a:spcAft>
              <a:buClr>
                <a:srgbClr val="C00000"/>
              </a:buClr>
              <a:buFont typeface="Wingdings" pitchFamily="2" charset="2"/>
              <a:buChar char="ü"/>
              <a:defRPr/>
            </a:pPr>
            <a:r>
              <a:rPr lang="ca-ES" sz="1400" b="1" dirty="0">
                <a:solidFill>
                  <a:srgbClr val="C00000"/>
                </a:solidFill>
                <a:latin typeface="Arial" pitchFamily="34" charset="0"/>
                <a:ea typeface="ＭＳ Ｐゴシック" pitchFamily="-106" charset="-128"/>
                <a:cs typeface="Arial" pitchFamily="34" charset="0"/>
              </a:rPr>
              <a:t> </a:t>
            </a:r>
            <a:r>
              <a:rPr lang="ca-ES" sz="1400" b="1" dirty="0" err="1">
                <a:solidFill>
                  <a:srgbClr val="C00000"/>
                </a:solidFill>
                <a:latin typeface="Arial" pitchFamily="34" charset="0"/>
                <a:ea typeface="ＭＳ Ｐゴシック" pitchFamily="-106" charset="-128"/>
                <a:cs typeface="Arial" pitchFamily="34" charset="0"/>
              </a:rPr>
              <a:t>low</a:t>
            </a:r>
            <a:r>
              <a:rPr lang="ca-ES" sz="1400" b="1" dirty="0">
                <a:solidFill>
                  <a:srgbClr val="C00000"/>
                </a:solidFill>
                <a:latin typeface="Arial" pitchFamily="34" charset="0"/>
                <a:ea typeface="ＭＳ Ｐゴシック" pitchFamily="-106" charset="-128"/>
                <a:cs typeface="Arial" pitchFamily="34" charset="0"/>
              </a:rPr>
              <a:t> cost</a:t>
            </a:r>
            <a:r>
              <a:rPr lang="ca-ES" sz="1400" dirty="0">
                <a:solidFill>
                  <a:srgbClr val="C00000"/>
                </a:solidFill>
                <a:latin typeface="Arial" pitchFamily="34" charset="0"/>
                <a:ea typeface="ＭＳ Ｐゴシック" pitchFamily="-106" charset="-128"/>
                <a:cs typeface="Arial" pitchFamily="34" charset="0"/>
              </a:rPr>
              <a:t> </a:t>
            </a:r>
            <a:r>
              <a:rPr lang="ca-ES" sz="1400" dirty="0">
                <a:latin typeface="Arial" pitchFamily="34" charset="0"/>
                <a:ea typeface="ＭＳ Ｐゴシック" pitchFamily="-106" charset="-128"/>
                <a:cs typeface="Arial" pitchFamily="34" charset="0"/>
              </a:rPr>
              <a:t>de 0,29€/ració 80gr + estabilitzant a 0,23€. </a:t>
            </a:r>
          </a:p>
          <a:p>
            <a:pPr marL="1096963" lvl="3" indent="-182563" algn="just" eaLnBrk="0" hangingPunct="0">
              <a:spcAft>
                <a:spcPts val="600"/>
              </a:spcAft>
              <a:buClr>
                <a:srgbClr val="C00000"/>
              </a:buClr>
              <a:buFont typeface="Wingdings" pitchFamily="2" charset="2"/>
              <a:buChar char="ü"/>
              <a:defRPr/>
            </a:pPr>
            <a:r>
              <a:rPr lang="ca-ES" sz="1400" b="1" dirty="0">
                <a:solidFill>
                  <a:srgbClr val="C00000"/>
                </a:solidFill>
                <a:latin typeface="Arial" pitchFamily="34" charset="0"/>
                <a:ea typeface="ＭＳ Ｐゴシック" pitchFamily="-106" charset="-128"/>
                <a:cs typeface="Arial" pitchFamily="34" charset="0"/>
              </a:rPr>
              <a:t> alto valor afegit </a:t>
            </a:r>
            <a:r>
              <a:rPr lang="ca-ES" sz="1400" dirty="0">
                <a:latin typeface="Arial" pitchFamily="34" charset="0"/>
                <a:ea typeface="ＭＳ Ｐゴシック" pitchFamily="-106" charset="-128"/>
                <a:cs typeface="Arial" pitchFamily="34" charset="0"/>
              </a:rPr>
              <a:t>de 0,40€ a 0,60€/ració + reconstituent</a:t>
            </a:r>
          </a:p>
          <a:p>
            <a:pPr marL="182563" indent="-182563" algn="just" eaLnBrk="0" hangingPunct="0">
              <a:spcBef>
                <a:spcPts val="1600"/>
              </a:spcBef>
              <a:buClr>
                <a:srgbClr val="C00000"/>
              </a:buClr>
              <a:buFont typeface="Wingdings" pitchFamily="2" charset="2"/>
              <a:buChar char="ü"/>
              <a:defRPr/>
            </a:pPr>
            <a:r>
              <a:rPr lang="ca-ES" sz="1400" dirty="0">
                <a:latin typeface="Arial" pitchFamily="34" charset="0"/>
                <a:ea typeface="ＭＳ Ｐゴシック" pitchFamily="-106" charset="-128"/>
                <a:cs typeface="Arial" pitchFamily="34" charset="0"/>
              </a:rPr>
              <a:t>Tecnologia</a:t>
            </a:r>
            <a:r>
              <a:rPr lang="ca-ES" sz="1400" b="1" dirty="0">
                <a:latin typeface="Arial" pitchFamily="34" charset="0"/>
                <a:ea typeface="ＭＳ Ｐゴシック" pitchFamily="-106" charset="-128"/>
                <a:cs typeface="Arial" pitchFamily="34" charset="0"/>
              </a:rPr>
              <a:t> innovadora </a:t>
            </a:r>
            <a:r>
              <a:rPr lang="ca-ES" sz="1400" b="1" dirty="0">
                <a:solidFill>
                  <a:srgbClr val="C00000"/>
                </a:solidFill>
                <a:latin typeface="Arial" pitchFamily="34" charset="0"/>
                <a:ea typeface="ＭＳ Ｐゴシック" pitchFamily="-106" charset="-128"/>
                <a:cs typeface="Arial" pitchFamily="34" charset="0"/>
              </a:rPr>
              <a:t>disponible</a:t>
            </a:r>
            <a:r>
              <a:rPr lang="ca-ES" sz="1400" dirty="0">
                <a:latin typeface="Arial" pitchFamily="34" charset="0"/>
                <a:ea typeface="ＭＳ Ｐゴシック" pitchFamily="-106" charset="-128"/>
                <a:cs typeface="Arial" pitchFamily="34" charset="0"/>
              </a:rPr>
              <a:t>, desenvolupada, validada con experiències piloto grans.</a:t>
            </a:r>
          </a:p>
          <a:p>
            <a:pPr marL="182563" indent="-182563" algn="just" eaLnBrk="0" hangingPunct="0">
              <a:spcBef>
                <a:spcPts val="1600"/>
              </a:spcBef>
              <a:buClr>
                <a:srgbClr val="C00000"/>
              </a:buClr>
              <a:buFont typeface="Wingdings" pitchFamily="2" charset="2"/>
              <a:buChar char="ü"/>
              <a:defRPr/>
            </a:pPr>
            <a:r>
              <a:rPr lang="ca-ES" sz="1400" b="1" dirty="0">
                <a:latin typeface="Arial" pitchFamily="34" charset="0"/>
                <a:ea typeface="ＭＳ Ｐゴシック" pitchFamily="-106" charset="-128"/>
                <a:cs typeface="Arial" pitchFamily="34" charset="0"/>
              </a:rPr>
              <a:t>Oportunitat</a:t>
            </a:r>
            <a:r>
              <a:rPr lang="ca-ES" sz="1400" dirty="0">
                <a:latin typeface="Arial" pitchFamily="34" charset="0"/>
                <a:ea typeface="ＭＳ Ｐゴシック" pitchFamily="-106" charset="-128"/>
                <a:cs typeface="Arial" pitchFamily="34" charset="0"/>
              </a:rPr>
              <a:t> d’enfortir una relació con un </a:t>
            </a:r>
            <a:r>
              <a:rPr lang="ca-ES" sz="1400" b="1" dirty="0">
                <a:solidFill>
                  <a:srgbClr val="C00000"/>
                </a:solidFill>
                <a:latin typeface="Arial" pitchFamily="34" charset="0"/>
                <a:ea typeface="ＭＳ Ｐゴシック" pitchFamily="-106" charset="-128"/>
                <a:cs typeface="Arial" pitchFamily="34" charset="0"/>
              </a:rPr>
              <a:t>institut de recerca. </a:t>
            </a:r>
            <a:endParaRPr lang="ca-ES" sz="1400" dirty="0">
              <a:latin typeface="Arial" pitchFamily="34" charset="0"/>
              <a:ea typeface="ＭＳ Ｐゴシック" pitchFamily="-106" charset="-128"/>
              <a:cs typeface="Arial" pitchFamily="34" charset="0"/>
            </a:endParaRPr>
          </a:p>
          <a:p>
            <a:pPr marL="182563" indent="-182563" algn="just" eaLnBrk="0" hangingPunct="0">
              <a:spcBef>
                <a:spcPts val="1600"/>
              </a:spcBef>
              <a:buClr>
                <a:srgbClr val="C00000"/>
              </a:buClr>
              <a:buFont typeface="Wingdings" pitchFamily="2" charset="2"/>
              <a:buChar char="ü"/>
              <a:defRPr/>
            </a:pPr>
            <a:r>
              <a:rPr lang="ca-ES" sz="1400" dirty="0">
                <a:latin typeface="Arial" pitchFamily="34" charset="0"/>
                <a:ea typeface="ＭＳ Ｐゴシック" pitchFamily="-106" charset="-128"/>
                <a:cs typeface="Arial" pitchFamily="34" charset="0"/>
              </a:rPr>
              <a:t> Permet </a:t>
            </a:r>
            <a:r>
              <a:rPr lang="ca-ES" sz="1400" b="1" dirty="0">
                <a:solidFill>
                  <a:srgbClr val="C00000"/>
                </a:solidFill>
                <a:latin typeface="Arial" pitchFamily="34" charset="0"/>
                <a:ea typeface="ＭＳ Ｐゴシック" pitchFamily="-106" charset="-128"/>
                <a:cs typeface="Arial" pitchFamily="34" charset="0"/>
              </a:rPr>
              <a:t>fórmules de </a:t>
            </a:r>
            <a:r>
              <a:rPr lang="ca-ES" sz="1400" b="1" dirty="0" err="1">
                <a:solidFill>
                  <a:srgbClr val="C00000"/>
                </a:solidFill>
                <a:latin typeface="Arial" pitchFamily="34" charset="0"/>
                <a:ea typeface="ＭＳ Ｐゴシック" pitchFamily="-106" charset="-128"/>
                <a:cs typeface="Arial" pitchFamily="34" charset="0"/>
              </a:rPr>
              <a:t>financiació</a:t>
            </a:r>
            <a:r>
              <a:rPr lang="ca-ES" sz="1400" b="1" dirty="0">
                <a:solidFill>
                  <a:srgbClr val="C00000"/>
                </a:solidFill>
                <a:latin typeface="Arial" pitchFamily="34" charset="0"/>
                <a:ea typeface="ＭＳ Ｐゴシック" pitchFamily="-106" charset="-128"/>
                <a:cs typeface="Arial" pitchFamily="34" charset="0"/>
              </a:rPr>
              <a:t> </a:t>
            </a:r>
            <a:r>
              <a:rPr lang="ca-ES" sz="1400" dirty="0">
                <a:latin typeface="Arial" pitchFamily="34" charset="0"/>
                <a:ea typeface="ＭＳ Ｐゴシック" pitchFamily="-106" charset="-128"/>
                <a:cs typeface="Arial" pitchFamily="34" charset="0"/>
              </a:rPr>
              <a:t>molt interesants per </a:t>
            </a:r>
            <a:r>
              <a:rPr lang="ca-ES" sz="1400" b="1" dirty="0">
                <a:latin typeface="Arial" pitchFamily="34" charset="0"/>
                <a:ea typeface="ＭＳ Ｐゴシック" pitchFamily="-106" charset="-128"/>
                <a:cs typeface="Arial" pitchFamily="34" charset="0"/>
              </a:rPr>
              <a:t>implementar </a:t>
            </a:r>
            <a:r>
              <a:rPr lang="ca-ES" sz="1400" dirty="0">
                <a:latin typeface="Arial" pitchFamily="34" charset="0"/>
                <a:ea typeface="ＭＳ Ｐゴシック" pitchFamily="-106" charset="-128"/>
                <a:cs typeface="Arial" pitchFamily="34" charset="0"/>
              </a:rPr>
              <a:t>la tecnologia. La </a:t>
            </a:r>
            <a:r>
              <a:rPr lang="ca-ES" sz="1400" dirty="0" err="1">
                <a:latin typeface="Arial" pitchFamily="34" charset="0"/>
                <a:ea typeface="ＭＳ Ｐゴシック" pitchFamily="-106" charset="-128"/>
                <a:cs typeface="Arial" pitchFamily="34" charset="0"/>
              </a:rPr>
              <a:t>inversio</a:t>
            </a:r>
            <a:r>
              <a:rPr lang="ca-ES" sz="1400" dirty="0">
                <a:latin typeface="Arial" pitchFamily="34" charset="0"/>
                <a:ea typeface="ＭＳ Ｐゴシック" pitchFamily="-106" charset="-128"/>
                <a:cs typeface="Arial" pitchFamily="34" charset="0"/>
              </a:rPr>
              <a:t> tecnològica pot ser implementada de forma gradual en funció del mercat.</a:t>
            </a:r>
          </a:p>
        </p:txBody>
      </p:sp>
      <p:grpSp>
        <p:nvGrpSpPr>
          <p:cNvPr id="11" name="10 Grupo"/>
          <p:cNvGrpSpPr/>
          <p:nvPr/>
        </p:nvGrpSpPr>
        <p:grpSpPr>
          <a:xfrm>
            <a:off x="7980776" y="457622"/>
            <a:ext cx="1072409" cy="302931"/>
            <a:chOff x="8974014" y="370756"/>
            <a:chExt cx="1301288" cy="396107"/>
          </a:xfrm>
        </p:grpSpPr>
        <p:sp>
          <p:nvSpPr>
            <p:cNvPr id="12" name="11 Recortar rectángulo de esquina sencilla"/>
            <p:cNvSpPr/>
            <p:nvPr/>
          </p:nvSpPr>
          <p:spPr>
            <a:xfrm flipH="1">
              <a:off x="9075605" y="370756"/>
              <a:ext cx="1101711" cy="360040"/>
            </a:xfrm>
            <a:prstGeom prst="snip1Rect">
              <a:avLst>
                <a:gd name="adj" fmla="val 35320"/>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noProof="0">
                <a:latin typeface="Arial Unicode MS" pitchFamily="34" charset="-128"/>
                <a:ea typeface="Arial Unicode MS" pitchFamily="34" charset="-128"/>
                <a:cs typeface="Arial Unicode MS" pitchFamily="34" charset="-128"/>
              </a:endParaRPr>
            </a:p>
          </p:txBody>
        </p:sp>
        <p:sp>
          <p:nvSpPr>
            <p:cNvPr id="13" name="12 Rectángulo">
              <a:hlinkClick r:id="rId3" action="ppaction://hlinksldjump"/>
            </p:cNvPr>
            <p:cNvSpPr/>
            <p:nvPr/>
          </p:nvSpPr>
          <p:spPr>
            <a:xfrm>
              <a:off x="8974014" y="404664"/>
              <a:ext cx="1301288" cy="362199"/>
            </a:xfrm>
            <a:prstGeom prst="rect">
              <a:avLst/>
            </a:prstGeom>
          </p:spPr>
          <p:txBody>
            <a:bodyPr wrap="none">
              <a:spAutoFit/>
            </a:bodyPr>
            <a:lstStyle/>
            <a:p>
              <a:pPr marL="457200" indent="-457200">
                <a:spcAft>
                  <a:spcPts val="1800"/>
                </a:spcAft>
                <a:buClr>
                  <a:schemeClr val="accent1"/>
                </a:buClr>
                <a:buSzPct val="107000"/>
                <a:defRPr/>
              </a:pPr>
              <a:r>
                <a:rPr lang="es-ES" sz="1200" b="1" spc="-20" baseline="0" noProof="0" dirty="0">
                  <a:solidFill>
                    <a:schemeClr val="bg1"/>
                  </a:solidFill>
                  <a:latin typeface="Arial Unicode MS" pitchFamily="34" charset="-128"/>
                  <a:ea typeface="Arial Unicode MS" pitchFamily="34" charset="-128"/>
                  <a:cs typeface="Arial Unicode MS" pitchFamily="34" charset="-128"/>
                </a:rPr>
                <a:t>Conclusiones</a:t>
              </a:r>
            </a:p>
          </p:txBody>
        </p:sp>
      </p:grpSp>
      <p:grpSp>
        <p:nvGrpSpPr>
          <p:cNvPr id="19" name="Agrupa 18"/>
          <p:cNvGrpSpPr/>
          <p:nvPr/>
        </p:nvGrpSpPr>
        <p:grpSpPr>
          <a:xfrm>
            <a:off x="1" y="6237312"/>
            <a:ext cx="9144000" cy="1112019"/>
            <a:chOff x="-2873021" y="5845373"/>
            <a:chExt cx="14393865" cy="1616075"/>
          </a:xfrm>
        </p:grpSpPr>
        <p:pic>
          <p:nvPicPr>
            <p:cNvPr id="10" name="4 Imagen" descr="A10 bossa al buit i etiquetatge (3).jpg"/>
            <p:cNvPicPr>
              <a:picLocks noChangeAspect="1"/>
            </p:cNvPicPr>
            <p:nvPr/>
          </p:nvPicPr>
          <p:blipFill>
            <a:blip r:embed="rId4" cstate="screen"/>
            <a:stretch>
              <a:fillRect/>
            </a:stretch>
          </p:blipFill>
          <p:spPr>
            <a:xfrm>
              <a:off x="-2873021" y="5845373"/>
              <a:ext cx="2873021" cy="161607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6"/>
            <p:cNvPicPr>
              <a:picLocks noChangeAspect="1" noChangeArrowheads="1"/>
            </p:cNvPicPr>
            <p:nvPr/>
          </p:nvPicPr>
          <p:blipFill>
            <a:blip r:embed="rId5" cstate="screen"/>
            <a:srcRect l="-453"/>
            <a:stretch>
              <a:fillRect/>
            </a:stretch>
          </p:blipFill>
          <p:spPr bwMode="auto">
            <a:xfrm>
              <a:off x="4427984" y="5870342"/>
              <a:ext cx="2448272" cy="1584176"/>
            </a:xfrm>
            <a:prstGeom prst="rect">
              <a:avLst/>
            </a:prstGeom>
            <a:noFill/>
            <a:ln w="9525">
              <a:noFill/>
              <a:miter lim="800000"/>
              <a:headEnd/>
              <a:tailEnd/>
            </a:ln>
          </p:spPr>
        </p:pic>
        <p:pic>
          <p:nvPicPr>
            <p:cNvPr id="15" name="Picture 5"/>
            <p:cNvPicPr>
              <a:picLocks noChangeAspect="1" noChangeArrowheads="1"/>
            </p:cNvPicPr>
            <p:nvPr/>
          </p:nvPicPr>
          <p:blipFill>
            <a:blip r:embed="rId6" cstate="screen"/>
            <a:srcRect r="-611"/>
            <a:stretch>
              <a:fillRect/>
            </a:stretch>
          </p:blipFill>
          <p:spPr bwMode="auto">
            <a:xfrm>
              <a:off x="1907704" y="5870342"/>
              <a:ext cx="2664296" cy="1584176"/>
            </a:xfrm>
            <a:prstGeom prst="rect">
              <a:avLst/>
            </a:prstGeom>
            <a:noFill/>
            <a:ln w="9525">
              <a:noFill/>
              <a:miter lim="800000"/>
              <a:headEnd/>
              <a:tailEnd/>
            </a:ln>
          </p:spPr>
        </p:pic>
        <p:pic>
          <p:nvPicPr>
            <p:cNvPr id="16" name="Picture 4"/>
            <p:cNvPicPr>
              <a:picLocks noChangeAspect="1" noChangeArrowheads="1"/>
            </p:cNvPicPr>
            <p:nvPr/>
          </p:nvPicPr>
          <p:blipFill>
            <a:blip r:embed="rId7" cstate="screen"/>
            <a:srcRect l="-1846"/>
            <a:stretch>
              <a:fillRect/>
            </a:stretch>
          </p:blipFill>
          <p:spPr bwMode="auto">
            <a:xfrm>
              <a:off x="-36512" y="5870342"/>
              <a:ext cx="2016224" cy="1591106"/>
            </a:xfrm>
            <a:prstGeom prst="rect">
              <a:avLst/>
            </a:prstGeom>
            <a:noFill/>
            <a:ln w="9525">
              <a:noFill/>
              <a:miter lim="800000"/>
              <a:headEnd/>
              <a:tailEnd/>
            </a:ln>
          </p:spPr>
        </p:pic>
        <p:pic>
          <p:nvPicPr>
            <p:cNvPr id="17" name="Picture 7"/>
            <p:cNvPicPr>
              <a:picLocks noChangeAspect="1" noChangeArrowheads="1"/>
            </p:cNvPicPr>
            <p:nvPr/>
          </p:nvPicPr>
          <p:blipFill>
            <a:blip r:embed="rId8" cstate="screen"/>
            <a:srcRect r="-1020"/>
            <a:stretch>
              <a:fillRect/>
            </a:stretch>
          </p:blipFill>
          <p:spPr bwMode="auto">
            <a:xfrm>
              <a:off x="6804248" y="5870342"/>
              <a:ext cx="2339752" cy="1584176"/>
            </a:xfrm>
            <a:prstGeom prst="rect">
              <a:avLst/>
            </a:prstGeom>
            <a:noFill/>
            <a:ln w="9525">
              <a:noFill/>
              <a:miter lim="800000"/>
              <a:headEnd/>
              <a:tailEnd/>
            </a:ln>
          </p:spPr>
        </p:pic>
        <p:pic>
          <p:nvPicPr>
            <p:cNvPr id="18" name="Picture 2"/>
            <p:cNvPicPr>
              <a:picLocks noChangeAspect="1" noChangeArrowheads="1"/>
            </p:cNvPicPr>
            <p:nvPr/>
          </p:nvPicPr>
          <p:blipFill>
            <a:blip r:embed="rId9" cstate="screen"/>
            <a:srcRect/>
            <a:stretch>
              <a:fillRect/>
            </a:stretch>
          </p:blipFill>
          <p:spPr bwMode="auto">
            <a:xfrm>
              <a:off x="9036496" y="5877272"/>
              <a:ext cx="2484348" cy="158417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14140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20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fade">
                                      <p:cBhvr>
                                        <p:cTn id="12" dur="20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fade">
                                      <p:cBhvr>
                                        <p:cTn id="17" dur="20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fade">
                                      <p:cBhvr>
                                        <p:cTn id="22" dur="20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fade">
                                      <p:cBhvr>
                                        <p:cTn id="27" dur="2000"/>
                                        <p:tgtEl>
                                          <p:spTgt spid="2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5" end="5"/>
                                            </p:txEl>
                                          </p:spTgt>
                                        </p:tgtEl>
                                        <p:attrNameLst>
                                          <p:attrName>style.visibility</p:attrName>
                                        </p:attrNameLst>
                                      </p:cBhvr>
                                      <p:to>
                                        <p:strVal val="visible"/>
                                      </p:to>
                                    </p:set>
                                    <p:animEffect transition="in" filter="fade">
                                      <p:cBhvr>
                                        <p:cTn id="32" dur="2000"/>
                                        <p:tgtEl>
                                          <p:spTgt spid="2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6" end="6"/>
                                            </p:txEl>
                                          </p:spTgt>
                                        </p:tgtEl>
                                        <p:attrNameLst>
                                          <p:attrName>style.visibility</p:attrName>
                                        </p:attrNameLst>
                                      </p:cBhvr>
                                      <p:to>
                                        <p:strVal val="visible"/>
                                      </p:to>
                                    </p:set>
                                    <p:animEffect transition="in" filter="fade">
                                      <p:cBhvr>
                                        <p:cTn id="37" dur="200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1 Imagen" descr="recuit-de-drap.jpg"/>
          <p:cNvPicPr>
            <a:picLocks noChangeAspect="1"/>
          </p:cNvPicPr>
          <p:nvPr/>
        </p:nvPicPr>
        <p:blipFill>
          <a:blip r:embed="rId2" cstate="print">
            <a:duotone>
              <a:schemeClr val="bg2">
                <a:shade val="45000"/>
                <a:satMod val="135000"/>
              </a:schemeClr>
              <a:prstClr val="white"/>
            </a:duotone>
          </a:blip>
          <a:srcRect r="7710" b="10974"/>
          <a:stretch>
            <a:fillRect/>
          </a:stretch>
        </p:blipFill>
        <p:spPr bwMode="auto">
          <a:xfrm>
            <a:off x="0" y="763607"/>
            <a:ext cx="9143999" cy="6105351"/>
          </a:xfrm>
          <a:prstGeom prst="rect">
            <a:avLst/>
          </a:prstGeom>
          <a:noFill/>
          <a:ln w="9525">
            <a:noFill/>
            <a:miter lim="800000"/>
            <a:headEnd/>
            <a:tailEnd/>
          </a:ln>
          <a:effectLst/>
        </p:spPr>
      </p:pic>
      <p:sp>
        <p:nvSpPr>
          <p:cNvPr id="8" name="TextBox 13"/>
          <p:cNvSpPr txBox="1">
            <a:spLocks noChangeArrowheads="1"/>
          </p:cNvSpPr>
          <p:nvPr/>
        </p:nvSpPr>
        <p:spPr bwMode="auto">
          <a:xfrm>
            <a:off x="2267744" y="1772816"/>
            <a:ext cx="3779837" cy="4216539"/>
          </a:xfrm>
          <a:prstGeom prst="rect">
            <a:avLst/>
          </a:prstGeom>
          <a:noFill/>
          <a:ln w="9525">
            <a:noFill/>
            <a:miter lim="800000"/>
            <a:headEnd/>
            <a:tailEnd/>
          </a:ln>
        </p:spPr>
        <p:txBody>
          <a:bodyPr>
            <a:spAutoFit/>
          </a:bodyPr>
          <a:lstStyle/>
          <a:p>
            <a:pPr marL="457200" indent="-457200">
              <a:spcAft>
                <a:spcPts val="2400"/>
              </a:spcAft>
              <a:buClr>
                <a:srgbClr val="C00000"/>
              </a:buClr>
              <a:buSzPct val="107000"/>
              <a:buFontTx/>
              <a:buAutoNum type="arabicPeriod"/>
              <a:defRPr/>
            </a:pPr>
            <a:r>
              <a:rPr lang="ca-ES" sz="2800" b="1" dirty="0">
                <a:solidFill>
                  <a:schemeClr val="bg2">
                    <a:lumMod val="10000"/>
                  </a:schemeClr>
                </a:solidFill>
                <a:ea typeface="ＭＳ Ｐゴシック" pitchFamily="-106" charset="-128"/>
              </a:rPr>
              <a:t>Resum</a:t>
            </a:r>
          </a:p>
          <a:p>
            <a:pPr marL="457200" indent="-457200">
              <a:spcAft>
                <a:spcPts val="2400"/>
              </a:spcAft>
              <a:buClr>
                <a:srgbClr val="C00000"/>
              </a:buClr>
              <a:buSzPct val="107000"/>
              <a:buFontTx/>
              <a:buAutoNum type="arabicPeriod"/>
              <a:defRPr/>
            </a:pPr>
            <a:r>
              <a:rPr lang="ca-ES" sz="2800" b="1" dirty="0">
                <a:solidFill>
                  <a:schemeClr val="bg2">
                    <a:lumMod val="10000"/>
                  </a:schemeClr>
                </a:solidFill>
                <a:ea typeface="ＭＳ Ｐゴシック" pitchFamily="-106" charset="-128"/>
              </a:rPr>
              <a:t>Cremós</a:t>
            </a:r>
          </a:p>
          <a:p>
            <a:pPr marL="457200" indent="-457200">
              <a:spcAft>
                <a:spcPts val="2400"/>
              </a:spcAft>
              <a:buClr>
                <a:srgbClr val="C00000"/>
              </a:buClr>
              <a:buSzPct val="107000"/>
              <a:buFontTx/>
              <a:buAutoNum type="arabicPeriod"/>
              <a:defRPr/>
            </a:pPr>
            <a:r>
              <a:rPr lang="ca-ES" sz="2800" b="1" dirty="0">
                <a:solidFill>
                  <a:schemeClr val="bg2">
                    <a:lumMod val="10000"/>
                  </a:schemeClr>
                </a:solidFill>
                <a:ea typeface="ＭＳ Ｐゴシック" pitchFamily="-106" charset="-128"/>
              </a:rPr>
              <a:t>Oportunitat</a:t>
            </a:r>
          </a:p>
          <a:p>
            <a:pPr marL="457200" indent="-457200">
              <a:spcAft>
                <a:spcPts val="2400"/>
              </a:spcAft>
              <a:buClr>
                <a:srgbClr val="C00000"/>
              </a:buClr>
              <a:buSzPct val="107000"/>
              <a:buFontTx/>
              <a:buAutoNum type="arabicPeriod"/>
              <a:defRPr/>
            </a:pPr>
            <a:r>
              <a:rPr lang="ca-ES" sz="2800" b="1" dirty="0">
                <a:solidFill>
                  <a:schemeClr val="bg2">
                    <a:lumMod val="10000"/>
                  </a:schemeClr>
                </a:solidFill>
                <a:ea typeface="ＭＳ Ｐゴシック" pitchFamily="-106" charset="-128"/>
              </a:rPr>
              <a:t>Model</a:t>
            </a:r>
          </a:p>
          <a:p>
            <a:pPr marL="457200" indent="-457200">
              <a:spcAft>
                <a:spcPts val="2400"/>
              </a:spcAft>
              <a:buClr>
                <a:srgbClr val="C00000"/>
              </a:buClr>
              <a:buSzPct val="107000"/>
              <a:buFontTx/>
              <a:buAutoNum type="arabicPeriod"/>
              <a:defRPr/>
            </a:pPr>
            <a:r>
              <a:rPr lang="ca-ES" sz="2800" b="1" dirty="0">
                <a:solidFill>
                  <a:schemeClr val="bg2">
                    <a:lumMod val="10000"/>
                  </a:schemeClr>
                </a:solidFill>
                <a:ea typeface="ＭＳ Ｐゴシック" pitchFamily="-106" charset="-128"/>
              </a:rPr>
              <a:t>Objectiu i Proposta</a:t>
            </a:r>
          </a:p>
          <a:p>
            <a:pPr marL="457200" indent="-457200">
              <a:spcAft>
                <a:spcPts val="2400"/>
              </a:spcAft>
              <a:buClr>
                <a:srgbClr val="C00000"/>
              </a:buClr>
              <a:buSzPct val="107000"/>
              <a:buFontTx/>
              <a:buAutoNum type="arabicPeriod"/>
              <a:defRPr/>
            </a:pPr>
            <a:r>
              <a:rPr lang="ca-ES" sz="2800" b="1" dirty="0">
                <a:solidFill>
                  <a:schemeClr val="bg2">
                    <a:lumMod val="10000"/>
                  </a:schemeClr>
                </a:solidFill>
                <a:ea typeface="ＭＳ Ｐゴシック" pitchFamily="-106" charset="-128"/>
              </a:rPr>
              <a:t>Conclusions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15"/>
          <p:cNvSpPr/>
          <p:nvPr/>
        </p:nvSpPr>
        <p:spPr>
          <a:xfrm>
            <a:off x="395536" y="1612177"/>
            <a:ext cx="8436719" cy="4854800"/>
          </a:xfrm>
          <a:prstGeom prst="homePlate">
            <a:avLst>
              <a:gd name="adj" fmla="val 12570"/>
            </a:avLst>
          </a:prstGeom>
          <a:ln>
            <a:solidFill>
              <a:schemeClr val="bg1"/>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s-ES" sz="2400"/>
          </a:p>
        </p:txBody>
      </p:sp>
      <p:sp>
        <p:nvSpPr>
          <p:cNvPr id="7" name="6 Rectángulo"/>
          <p:cNvSpPr/>
          <p:nvPr/>
        </p:nvSpPr>
        <p:spPr>
          <a:xfrm>
            <a:off x="0" y="912628"/>
            <a:ext cx="9144000" cy="3600986"/>
          </a:xfrm>
          <a:prstGeom prst="rect">
            <a:avLst/>
          </a:prstGeom>
        </p:spPr>
        <p:txBody>
          <a:bodyPr wrap="square">
            <a:spAutoFit/>
          </a:bodyPr>
          <a:lstStyle/>
          <a:p>
            <a:pPr algn="just" eaLnBrk="0" hangingPunct="0">
              <a:spcBef>
                <a:spcPts val="600"/>
              </a:spcBef>
              <a:buClr>
                <a:srgbClr val="C00000"/>
              </a:buClr>
              <a:buFont typeface="Arial" pitchFamily="34" charset="0"/>
              <a:buChar char="•"/>
              <a:defRPr/>
            </a:pPr>
            <a:r>
              <a:rPr lang="ca-ES" dirty="0">
                <a:latin typeface="Arial" pitchFamily="34" charset="0"/>
                <a:ea typeface="ＭＳ Ｐゴシック" pitchFamily="-106" charset="-128"/>
                <a:cs typeface="Arial" pitchFamily="34" charset="0"/>
              </a:rPr>
              <a:t>    Serveis </a:t>
            </a:r>
            <a:r>
              <a:rPr lang="ca-ES" b="1" dirty="0">
                <a:latin typeface="Arial" pitchFamily="34" charset="0"/>
                <a:ea typeface="ＭＳ Ｐゴシック" pitchFamily="-106" charset="-128"/>
                <a:cs typeface="Arial" pitchFamily="34" charset="0"/>
              </a:rPr>
              <a:t>IRTA, exemple CDTI </a:t>
            </a:r>
            <a:r>
              <a:rPr lang="ca-ES" sz="1200" i="1" dirty="0">
                <a:solidFill>
                  <a:srgbClr val="C00000"/>
                </a:solidFill>
              </a:rPr>
              <a:t>Un projecte CDTI bàsic d'investigació té un </a:t>
            </a:r>
            <a:r>
              <a:rPr lang="ca-ES" sz="1400" b="1" i="1" dirty="0">
                <a:solidFill>
                  <a:srgbClr val="C00000"/>
                </a:solidFill>
              </a:rPr>
              <a:t>95% </a:t>
            </a:r>
            <a:r>
              <a:rPr lang="ca-ES" sz="1200" i="1" dirty="0">
                <a:solidFill>
                  <a:srgbClr val="C00000"/>
                </a:solidFill>
              </a:rPr>
              <a:t>de probabilitats d'èxit. </a:t>
            </a:r>
            <a:endParaRPr lang="ca-ES" i="1" dirty="0">
              <a:solidFill>
                <a:srgbClr val="C00000"/>
              </a:solidFill>
            </a:endParaRPr>
          </a:p>
          <a:p>
            <a:pPr lvl="0" algn="just" eaLnBrk="0" hangingPunct="0">
              <a:spcBef>
                <a:spcPts val="600"/>
              </a:spcBef>
              <a:buClr>
                <a:srgbClr val="C00000"/>
              </a:buClr>
              <a:buFont typeface="Arial" pitchFamily="34" charset="0"/>
              <a:buChar char="•"/>
              <a:defRPr/>
            </a:pPr>
            <a:endParaRPr lang="ca-ES" b="1" dirty="0"/>
          </a:p>
          <a:p>
            <a:pPr lvl="0" algn="just" eaLnBrk="0" hangingPunct="0">
              <a:spcBef>
                <a:spcPts val="600"/>
              </a:spcBef>
              <a:buClr>
                <a:srgbClr val="C00000"/>
              </a:buClr>
              <a:defRPr/>
            </a:pPr>
            <a:endParaRPr lang="ca-ES" sz="1400" b="1" dirty="0">
              <a:latin typeface="Arial" pitchFamily="34" charset="0"/>
              <a:cs typeface="Arial" pitchFamily="34" charset="0"/>
            </a:endParaRPr>
          </a:p>
          <a:p>
            <a:pPr lvl="0" algn="just" eaLnBrk="0" hangingPunct="0">
              <a:spcBef>
                <a:spcPts val="600"/>
              </a:spcBef>
              <a:buClr>
                <a:srgbClr val="C00000"/>
              </a:buClr>
              <a:defRPr/>
            </a:pPr>
            <a:endParaRPr lang="ca-ES" sz="1400" b="1" dirty="0">
              <a:latin typeface="Arial" pitchFamily="34" charset="0"/>
              <a:cs typeface="Arial" pitchFamily="34" charset="0"/>
            </a:endParaRPr>
          </a:p>
          <a:p>
            <a:pPr marL="450850" lvl="0" indent="-273050" algn="just" eaLnBrk="0" hangingPunct="0">
              <a:spcBef>
                <a:spcPts val="600"/>
              </a:spcBef>
              <a:buClr>
                <a:srgbClr val="92D050"/>
              </a:buClr>
              <a:buFont typeface="Arial" pitchFamily="34" charset="0"/>
              <a:buChar char="•"/>
              <a:defRPr/>
            </a:pPr>
            <a:endParaRPr lang="ca-ES" sz="1400" dirty="0">
              <a:latin typeface="Arial" pitchFamily="34" charset="0"/>
              <a:ea typeface="ＭＳ Ｐゴシック" pitchFamily="-106" charset="-128"/>
              <a:cs typeface="Arial" pitchFamily="34" charset="0"/>
            </a:endParaRPr>
          </a:p>
          <a:p>
            <a:pPr marL="450850" lvl="0" indent="-273050" algn="just" eaLnBrk="0" hangingPunct="0">
              <a:spcBef>
                <a:spcPts val="600"/>
              </a:spcBef>
              <a:buClr>
                <a:srgbClr val="92D050"/>
              </a:buClr>
              <a:buFont typeface="Wingdings" pitchFamily="2" charset="2"/>
              <a:buChar char="§"/>
              <a:defRPr/>
            </a:pPr>
            <a:endParaRPr lang="ca-ES" sz="1400" dirty="0">
              <a:latin typeface="Arial" pitchFamily="34" charset="0"/>
              <a:ea typeface="ＭＳ Ｐゴシック" pitchFamily="-106" charset="-128"/>
              <a:cs typeface="Arial" pitchFamily="34" charset="0"/>
            </a:endParaRPr>
          </a:p>
          <a:p>
            <a:pPr marL="450850" lvl="0" indent="-273050" algn="just" eaLnBrk="0" hangingPunct="0">
              <a:spcBef>
                <a:spcPts val="600"/>
              </a:spcBef>
              <a:buClr>
                <a:srgbClr val="92D050"/>
              </a:buClr>
              <a:buFont typeface="Wingdings" pitchFamily="2" charset="2"/>
              <a:buChar char="§"/>
              <a:defRPr/>
            </a:pPr>
            <a:endParaRPr lang="ca-ES" sz="1400" dirty="0">
              <a:latin typeface="Arial" pitchFamily="34" charset="0"/>
              <a:ea typeface="ＭＳ Ｐゴシック" pitchFamily="-106" charset="-128"/>
              <a:cs typeface="Arial" pitchFamily="34" charset="0"/>
            </a:endParaRPr>
          </a:p>
          <a:p>
            <a:pPr marL="450850" lvl="0" indent="-273050" algn="just" eaLnBrk="0" hangingPunct="0">
              <a:spcBef>
                <a:spcPts val="6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450850" lvl="0" indent="-273050" algn="just" eaLnBrk="0" hangingPunct="0">
              <a:spcBef>
                <a:spcPts val="6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450850" lvl="0" indent="-273050" algn="just" eaLnBrk="0" hangingPunct="0">
              <a:spcBef>
                <a:spcPts val="6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450850" lvl="0" indent="-273050" algn="just" eaLnBrk="0" hangingPunct="0">
              <a:spcBef>
                <a:spcPts val="6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p:txBody>
      </p:sp>
      <p:sp>
        <p:nvSpPr>
          <p:cNvPr id="11" name="Rectangle arrodonit 11"/>
          <p:cNvSpPr/>
          <p:nvPr/>
        </p:nvSpPr>
        <p:spPr>
          <a:xfrm>
            <a:off x="403009" y="1700808"/>
            <a:ext cx="1432687" cy="4617981"/>
          </a:xfrm>
          <a:prstGeom prst="roundRect">
            <a:avLst>
              <a:gd name="adj" fmla="val 8527"/>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ca-ES" sz="2400" b="1" dirty="0">
                <a:solidFill>
                  <a:schemeClr val="bg1"/>
                </a:solidFill>
              </a:rPr>
              <a:t>ESTUDI</a:t>
            </a:r>
            <a:endParaRPr lang="ca-ES" b="1" dirty="0">
              <a:solidFill>
                <a:schemeClr val="bg1"/>
              </a:solidFill>
            </a:endParaRPr>
          </a:p>
          <a:p>
            <a:pPr>
              <a:spcBef>
                <a:spcPts val="300"/>
              </a:spcBef>
              <a:spcAft>
                <a:spcPts val="300"/>
              </a:spcAft>
              <a:buFont typeface="Arial" pitchFamily="34" charset="0"/>
              <a:buChar char="•"/>
            </a:pPr>
            <a:r>
              <a:rPr lang="ca-ES" sz="1100" dirty="0">
                <a:solidFill>
                  <a:schemeClr val="bg1"/>
                </a:solidFill>
              </a:rPr>
              <a:t> Definició de  opció de finançament  amb la presentació  de sol·licitud (</a:t>
            </a:r>
            <a:r>
              <a:rPr lang="ca-ES" sz="1100" b="1" dirty="0">
                <a:solidFill>
                  <a:schemeClr val="bg1"/>
                </a:solidFill>
              </a:rPr>
              <a:t>CDTI</a:t>
            </a:r>
            <a:r>
              <a:rPr lang="ca-ES" sz="1100" dirty="0">
                <a:solidFill>
                  <a:schemeClr val="bg1"/>
                </a:solidFill>
              </a:rPr>
              <a:t>)</a:t>
            </a:r>
          </a:p>
          <a:p>
            <a:endParaRPr lang="ca-ES" sz="1100" dirty="0">
              <a:solidFill>
                <a:schemeClr val="bg1"/>
              </a:solidFill>
            </a:endParaRPr>
          </a:p>
        </p:txBody>
      </p:sp>
      <p:sp>
        <p:nvSpPr>
          <p:cNvPr id="15" name="Rectangle arrodonit 11"/>
          <p:cNvSpPr/>
          <p:nvPr/>
        </p:nvSpPr>
        <p:spPr>
          <a:xfrm>
            <a:off x="446727" y="4875900"/>
            <a:ext cx="2366195" cy="1416799"/>
          </a:xfrm>
          <a:prstGeom prst="flowChartProcess">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ca-ES" sz="1600" b="1" dirty="0">
              <a:solidFill>
                <a:schemeClr val="bg1"/>
              </a:solidFill>
            </a:endParaRPr>
          </a:p>
        </p:txBody>
      </p:sp>
      <p:sp>
        <p:nvSpPr>
          <p:cNvPr id="23" name="22 Rectángulo"/>
          <p:cNvSpPr/>
          <p:nvPr/>
        </p:nvSpPr>
        <p:spPr>
          <a:xfrm>
            <a:off x="1800461" y="1782285"/>
            <a:ext cx="6552728" cy="4762842"/>
          </a:xfrm>
          <a:prstGeom prst="rect">
            <a:avLst/>
          </a:prstGeom>
        </p:spPr>
        <p:txBody>
          <a:bodyPr wrap="square">
            <a:spAutoFit/>
          </a:bodyPr>
          <a:lstStyle/>
          <a:p>
            <a:r>
              <a:rPr lang="ca-ES" sz="1600" dirty="0"/>
              <a:t>Títol: </a:t>
            </a:r>
            <a:r>
              <a:rPr lang="ca-ES" sz="1600" b="1" dirty="0"/>
              <a:t>Investigació sobre un nou tipus de formatge fresc congelat sense ferments.</a:t>
            </a:r>
          </a:p>
          <a:p>
            <a:pPr>
              <a:spcBef>
                <a:spcPts val="300"/>
              </a:spcBef>
              <a:spcAft>
                <a:spcPts val="300"/>
              </a:spcAft>
            </a:pPr>
            <a:r>
              <a:rPr lang="ca-ES" sz="1300" dirty="0"/>
              <a:t>El CDTI valoraria el projecte abans de la seva preparació presentant-li un esquema. </a:t>
            </a:r>
          </a:p>
          <a:p>
            <a:pPr>
              <a:spcBef>
                <a:spcPts val="300"/>
              </a:spcBef>
              <a:spcAft>
                <a:spcPts val="300"/>
              </a:spcAft>
            </a:pPr>
            <a:r>
              <a:rPr lang="ca-ES" sz="1300" dirty="0"/>
              <a:t>Als ajuts en forma de crèdit i/o subvenció, cal afegir els </a:t>
            </a:r>
            <a:r>
              <a:rPr lang="ca-ES" sz="1300" b="1" dirty="0"/>
              <a:t>avantatges fiscals per deducció en </a:t>
            </a:r>
            <a:r>
              <a:rPr lang="ca-ES" sz="1300" b="1" dirty="0" err="1"/>
              <a:t>l'impost</a:t>
            </a:r>
            <a:r>
              <a:rPr lang="ca-ES" sz="1300" b="1" dirty="0"/>
              <a:t> de societats </a:t>
            </a:r>
            <a:r>
              <a:rPr lang="ca-ES" sz="1300" i="1" dirty="0"/>
              <a:t>(ajuda que pot ser superior a les ajudes directes).</a:t>
            </a:r>
          </a:p>
          <a:p>
            <a:pPr>
              <a:spcBef>
                <a:spcPts val="300"/>
              </a:spcBef>
              <a:spcAft>
                <a:spcPts val="300"/>
              </a:spcAft>
            </a:pPr>
            <a:r>
              <a:rPr lang="ca-ES" sz="1300" dirty="0"/>
              <a:t>En un projecte tipus, amb un pressupost de 900.000 €, a 30 mesos (360.000 € cada any), correspon:</a:t>
            </a:r>
          </a:p>
          <a:p>
            <a:pPr marL="266700" lvl="1">
              <a:spcBef>
                <a:spcPts val="300"/>
              </a:spcBef>
              <a:spcAft>
                <a:spcPts val="300"/>
              </a:spcAft>
              <a:buFont typeface="Arial" pitchFamily="34" charset="0"/>
              <a:buChar char="•"/>
            </a:pPr>
            <a:r>
              <a:rPr lang="ca-ES" sz="1400" b="1" dirty="0"/>
              <a:t>675.000 € </a:t>
            </a:r>
            <a:r>
              <a:rPr lang="ca-ES" sz="1600" dirty="0"/>
              <a:t>de </a:t>
            </a:r>
            <a:r>
              <a:rPr lang="ca-ES" sz="1300" dirty="0"/>
              <a:t>crèdit en condicions avantatjoses, amb amortització en 10 anys. Aquest tipus de crèdit no s'imputa com a deute de l'empresa. Són els diners que correspon al treball a realitzar, i que es justifica amb salaris existents, materials i costos indirectes (22.500 € / mes).</a:t>
            </a:r>
          </a:p>
          <a:p>
            <a:pPr marL="266700" lvl="1">
              <a:spcBef>
                <a:spcPts val="300"/>
              </a:spcBef>
              <a:spcAft>
                <a:spcPts val="300"/>
              </a:spcAft>
              <a:buFont typeface="Arial" pitchFamily="34" charset="0"/>
              <a:buChar char="•"/>
            </a:pPr>
            <a:r>
              <a:rPr lang="ca-ES" sz="1400" b="1" dirty="0"/>
              <a:t>90.000</a:t>
            </a:r>
            <a:r>
              <a:rPr lang="ca-ES" sz="1200" b="1" dirty="0"/>
              <a:t> € </a:t>
            </a:r>
            <a:r>
              <a:rPr lang="ca-ES" sz="1300" dirty="0"/>
              <a:t>per al centre d'investigació relacionat </a:t>
            </a:r>
            <a:r>
              <a:rPr lang="ca-ES" sz="1300" i="1" dirty="0"/>
              <a:t>(en aquest cas l'</a:t>
            </a:r>
            <a:r>
              <a:rPr lang="ca-ES" sz="1300" b="1" i="1" dirty="0"/>
              <a:t>IRTA</a:t>
            </a:r>
            <a:r>
              <a:rPr lang="ca-ES" sz="1300" i="1" dirty="0"/>
              <a:t>)</a:t>
            </a:r>
          </a:p>
          <a:p>
            <a:pPr marL="266700" lvl="1">
              <a:spcBef>
                <a:spcPts val="300"/>
              </a:spcBef>
              <a:spcAft>
                <a:spcPts val="300"/>
              </a:spcAft>
              <a:buFont typeface="Arial" pitchFamily="34" charset="0"/>
              <a:buChar char="•"/>
            </a:pPr>
            <a:r>
              <a:rPr lang="ca-ES" sz="1400" b="1" dirty="0"/>
              <a:t>135.000 € </a:t>
            </a:r>
            <a:r>
              <a:rPr lang="ca-ES" sz="1600" dirty="0"/>
              <a:t>que </a:t>
            </a:r>
            <a:r>
              <a:rPr lang="ca-ES" sz="1300" dirty="0"/>
              <a:t>s'han de justificar (també amb salaris existents, materials i costos indirectes).</a:t>
            </a:r>
          </a:p>
          <a:p>
            <a:pPr marL="266700" lvl="1">
              <a:spcBef>
                <a:spcPts val="300"/>
              </a:spcBef>
              <a:spcAft>
                <a:spcPts val="300"/>
              </a:spcAft>
              <a:buFont typeface="Arial" pitchFamily="34" charset="0"/>
              <a:buChar char="•"/>
            </a:pPr>
            <a:r>
              <a:rPr lang="ca-ES" sz="1300" dirty="0"/>
              <a:t> La subvenció d'aquest tipus de projectes amb una empresa gran, és del </a:t>
            </a:r>
            <a:r>
              <a:rPr lang="ca-ES" sz="1300" b="1" dirty="0"/>
              <a:t>10%</a:t>
            </a:r>
            <a:r>
              <a:rPr lang="ca-ES" sz="1300" dirty="0"/>
              <a:t> del crèdit. És a dir, en aquest exemple, serien </a:t>
            </a:r>
            <a:r>
              <a:rPr lang="ca-ES" sz="1400" b="1" dirty="0"/>
              <a:t>67.500 € </a:t>
            </a:r>
            <a:r>
              <a:rPr lang="ca-ES" sz="1400" dirty="0"/>
              <a:t>(</a:t>
            </a:r>
            <a:r>
              <a:rPr lang="ca-ES" sz="1300" dirty="0"/>
              <a:t>7,5% sobre el total del projecte).</a:t>
            </a:r>
          </a:p>
          <a:p>
            <a:pPr>
              <a:spcBef>
                <a:spcPts val="300"/>
              </a:spcBef>
              <a:spcAft>
                <a:spcPts val="300"/>
              </a:spcAft>
            </a:pPr>
            <a:endParaRPr lang="ca-ES" sz="1300" i="1" dirty="0"/>
          </a:p>
          <a:p>
            <a:pPr>
              <a:spcBef>
                <a:spcPts val="300"/>
              </a:spcBef>
              <a:spcAft>
                <a:spcPts val="300"/>
              </a:spcAft>
            </a:pPr>
            <a:r>
              <a:rPr lang="ca-ES" sz="1300" i="1" dirty="0"/>
              <a:t>Hi ha diferents tipus de convocatòries i subvencions, amb major risc (no hi ha garantia d'èxit), però també amb major nivell de subvenció (fins al 30% sobre pressupost del projecte)</a:t>
            </a:r>
          </a:p>
        </p:txBody>
      </p:sp>
      <p:grpSp>
        <p:nvGrpSpPr>
          <p:cNvPr id="9" name="8 Grupo"/>
          <p:cNvGrpSpPr/>
          <p:nvPr/>
        </p:nvGrpSpPr>
        <p:grpSpPr>
          <a:xfrm>
            <a:off x="5967425" y="457622"/>
            <a:ext cx="907935" cy="302931"/>
            <a:chOff x="6619838" y="370756"/>
            <a:chExt cx="1101711" cy="396107"/>
          </a:xfrm>
        </p:grpSpPr>
        <p:sp>
          <p:nvSpPr>
            <p:cNvPr id="10" name="9 Recortar rectángulo de esquina sencilla"/>
            <p:cNvSpPr/>
            <p:nvPr/>
          </p:nvSpPr>
          <p:spPr>
            <a:xfrm flipH="1">
              <a:off x="6619838" y="370756"/>
              <a:ext cx="1101711" cy="360040"/>
            </a:xfrm>
            <a:prstGeom prst="snip1Rect">
              <a:avLst>
                <a:gd name="adj" fmla="val 35320"/>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Unicode MS" pitchFamily="34" charset="-128"/>
                <a:ea typeface="Arial Unicode MS" pitchFamily="34" charset="-128"/>
                <a:cs typeface="Arial Unicode MS" pitchFamily="34" charset="-128"/>
              </a:endParaRPr>
            </a:p>
          </p:txBody>
        </p:sp>
        <p:sp>
          <p:nvSpPr>
            <p:cNvPr id="12" name="11 Rectángulo"/>
            <p:cNvSpPr/>
            <p:nvPr/>
          </p:nvSpPr>
          <p:spPr>
            <a:xfrm>
              <a:off x="6740742" y="404664"/>
              <a:ext cx="936104" cy="362199"/>
            </a:xfrm>
            <a:prstGeom prst="rect">
              <a:avLst/>
            </a:prstGeom>
          </p:spPr>
          <p:txBody>
            <a:bodyPr wrap="square">
              <a:spAutoFit/>
            </a:bodyPr>
            <a:lstStyle/>
            <a:p>
              <a:pPr marL="457200" indent="-457200" algn="ctr">
                <a:spcAft>
                  <a:spcPts val="1800"/>
                </a:spcAft>
                <a:buClr>
                  <a:schemeClr val="accent1"/>
                </a:buClr>
                <a:buSzPct val="107000"/>
                <a:defRPr/>
              </a:pPr>
              <a:r>
                <a:rPr lang="ca-ES" sz="1200" b="1" spc="-20" baseline="0" dirty="0">
                  <a:solidFill>
                    <a:schemeClr val="bg1"/>
                  </a:solidFill>
                  <a:latin typeface="Arial Unicode MS" pitchFamily="34" charset="-128"/>
                  <a:ea typeface="Arial Unicode MS" pitchFamily="34" charset="-128"/>
                  <a:cs typeface="Arial Unicode MS" pitchFamily="34" charset="-128"/>
                </a:rPr>
                <a:t>Model</a:t>
              </a:r>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descr="A10 bossa al buit i etiquetatge (2).jpg"/>
          <p:cNvPicPr>
            <a:picLocks noChangeAspect="1"/>
          </p:cNvPicPr>
          <p:nvPr/>
        </p:nvPicPr>
        <p:blipFill>
          <a:blip r:embed="rId3" cstate="screen"/>
          <a:srcRect/>
          <a:stretch>
            <a:fillRect/>
          </a:stretch>
        </p:blipFill>
        <p:spPr>
          <a:xfrm>
            <a:off x="395536" y="1556343"/>
            <a:ext cx="2160240" cy="162018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10 Rectángulo"/>
          <p:cNvSpPr/>
          <p:nvPr/>
        </p:nvSpPr>
        <p:spPr>
          <a:xfrm>
            <a:off x="179512" y="1008719"/>
            <a:ext cx="5004048" cy="369332"/>
          </a:xfrm>
          <a:prstGeom prst="rect">
            <a:avLst/>
          </a:prstGeom>
        </p:spPr>
        <p:txBody>
          <a:bodyPr wrap="square">
            <a:spAutoFit/>
          </a:bodyPr>
          <a:lstStyle/>
          <a:p>
            <a:pPr lvl="0" algn="just" eaLnBrk="0" hangingPunct="0">
              <a:spcBef>
                <a:spcPts val="600"/>
              </a:spcBef>
              <a:buClr>
                <a:srgbClr val="C00000"/>
              </a:buClr>
              <a:buFont typeface="Arial" pitchFamily="34" charset="0"/>
              <a:buChar char="•"/>
              <a:defRPr/>
            </a:pPr>
            <a:r>
              <a:rPr lang="es-ES" dirty="0">
                <a:latin typeface="Arial" pitchFamily="34" charset="0"/>
                <a:cs typeface="Arial" pitchFamily="34" charset="0"/>
              </a:rPr>
              <a:t> </a:t>
            </a:r>
            <a:r>
              <a:rPr lang="ca-ES" dirty="0">
                <a:solidFill>
                  <a:schemeClr val="tx1">
                    <a:lumMod val="85000"/>
                    <a:lumOff val="15000"/>
                  </a:schemeClr>
                </a:solidFill>
                <a:latin typeface="Arial" pitchFamily="34" charset="0"/>
                <a:cs typeface="Arial" pitchFamily="34" charset="0"/>
              </a:rPr>
              <a:t>Producte i servei de Valor </a:t>
            </a:r>
          </a:p>
        </p:txBody>
      </p:sp>
      <p:sp>
        <p:nvSpPr>
          <p:cNvPr id="14" name="21 Rectángulo"/>
          <p:cNvSpPr/>
          <p:nvPr/>
        </p:nvSpPr>
        <p:spPr>
          <a:xfrm>
            <a:off x="3131840" y="1590466"/>
            <a:ext cx="5364089" cy="4588949"/>
          </a:xfrm>
          <a:prstGeom prst="rect">
            <a:avLst/>
          </a:prstGeom>
        </p:spPr>
        <p:txBody>
          <a:bodyPr wrap="square">
            <a:spAutoFit/>
          </a:bodyPr>
          <a:lstStyle/>
          <a:p>
            <a:pPr marL="180975" indent="-180975" algn="just">
              <a:lnSpc>
                <a:spcPts val="2000"/>
              </a:lnSpc>
              <a:spcBef>
                <a:spcPts val="1800"/>
              </a:spcBef>
              <a:buFont typeface="Arial" pitchFamily="34" charset="0"/>
              <a:buChar char="•"/>
            </a:pPr>
            <a:r>
              <a:rPr lang="ca-ES" sz="1600" b="1" dirty="0">
                <a:solidFill>
                  <a:srgbClr val="C00000"/>
                </a:solidFill>
                <a:latin typeface="Segoe Script" pitchFamily="34" charset="0"/>
                <a:cs typeface="Arial" pitchFamily="34" charset="0"/>
              </a:rPr>
              <a:t>CREATIVIDAD</a:t>
            </a:r>
            <a:r>
              <a:rPr lang="ca-ES" sz="1600" b="1" dirty="0">
                <a:latin typeface="Arial" pitchFamily="34" charset="0"/>
                <a:cs typeface="Arial" pitchFamily="34" charset="0"/>
              </a:rPr>
              <a:t> </a:t>
            </a:r>
            <a:r>
              <a:rPr lang="ca-ES" sz="1400" dirty="0">
                <a:solidFill>
                  <a:schemeClr val="tx1">
                    <a:lumMod val="75000"/>
                    <a:lumOff val="25000"/>
                  </a:schemeClr>
                </a:solidFill>
                <a:latin typeface="Arial" pitchFamily="34" charset="0"/>
                <a:cs typeface="Arial" pitchFamily="34" charset="0"/>
              </a:rPr>
              <a:t>Capacitar al restaurador i cuiner </a:t>
            </a:r>
            <a:r>
              <a:rPr lang="ca-ES" sz="1400" i="1" dirty="0">
                <a:solidFill>
                  <a:schemeClr val="tx1">
                    <a:lumMod val="75000"/>
                    <a:lumOff val="25000"/>
                  </a:schemeClr>
                </a:solidFill>
                <a:latin typeface="Arial" pitchFamily="34" charset="0"/>
                <a:cs typeface="Arial" pitchFamily="34" charset="0"/>
              </a:rPr>
              <a:t>amateur</a:t>
            </a:r>
            <a:r>
              <a:rPr lang="ca-ES" sz="1400" dirty="0">
                <a:solidFill>
                  <a:schemeClr val="tx1">
                    <a:lumMod val="75000"/>
                    <a:lumOff val="25000"/>
                  </a:schemeClr>
                </a:solidFill>
                <a:latin typeface="Arial" pitchFamily="34" charset="0"/>
                <a:cs typeface="Arial" pitchFamily="34" charset="0"/>
              </a:rPr>
              <a:t> de aportar un </a:t>
            </a:r>
            <a:r>
              <a:rPr lang="ca-ES" sz="1400" b="1" dirty="0">
                <a:solidFill>
                  <a:schemeClr val="tx1">
                    <a:lumMod val="75000"/>
                    <a:lumOff val="25000"/>
                  </a:schemeClr>
                </a:solidFill>
                <a:latin typeface="Arial" pitchFamily="34" charset="0"/>
                <a:cs typeface="Arial" pitchFamily="34" charset="0"/>
              </a:rPr>
              <a:t>toc creatiu i</a:t>
            </a:r>
            <a:r>
              <a:rPr lang="ca-ES" sz="1400" dirty="0">
                <a:solidFill>
                  <a:schemeClr val="tx1">
                    <a:lumMod val="75000"/>
                    <a:lumOff val="25000"/>
                  </a:schemeClr>
                </a:solidFill>
                <a:latin typeface="Arial" pitchFamily="34" charset="0"/>
                <a:cs typeface="Arial" pitchFamily="34" charset="0"/>
              </a:rPr>
              <a:t> </a:t>
            </a:r>
            <a:r>
              <a:rPr lang="ca-ES" sz="1400" b="1" dirty="0">
                <a:solidFill>
                  <a:schemeClr val="tx1">
                    <a:lumMod val="75000"/>
                    <a:lumOff val="25000"/>
                  </a:schemeClr>
                </a:solidFill>
                <a:latin typeface="Arial" pitchFamily="34" charset="0"/>
                <a:cs typeface="Arial" pitchFamily="34" charset="0"/>
              </a:rPr>
              <a:t>personal</a:t>
            </a:r>
            <a:r>
              <a:rPr lang="ca-ES" sz="1400" dirty="0">
                <a:solidFill>
                  <a:schemeClr val="tx1">
                    <a:lumMod val="75000"/>
                    <a:lumOff val="25000"/>
                  </a:schemeClr>
                </a:solidFill>
                <a:latin typeface="Arial" pitchFamily="34" charset="0"/>
                <a:cs typeface="Arial" pitchFamily="34" charset="0"/>
              </a:rPr>
              <a:t>, permetin flexibilitat i diversitat de soluciones.</a:t>
            </a:r>
            <a:endParaRPr lang="ca-ES" sz="1600" dirty="0">
              <a:solidFill>
                <a:schemeClr val="tx1">
                  <a:lumMod val="75000"/>
                  <a:lumOff val="25000"/>
                </a:schemeClr>
              </a:solidFill>
              <a:latin typeface="Arial" pitchFamily="34" charset="0"/>
              <a:cs typeface="Arial" pitchFamily="34" charset="0"/>
            </a:endParaRPr>
          </a:p>
          <a:p>
            <a:pPr marL="180975" indent="-180975" algn="just">
              <a:lnSpc>
                <a:spcPts val="2000"/>
              </a:lnSpc>
              <a:spcBef>
                <a:spcPts val="1800"/>
              </a:spcBef>
              <a:buFont typeface="Arial" pitchFamily="34" charset="0"/>
              <a:buChar char="•"/>
            </a:pPr>
            <a:r>
              <a:rPr lang="ca-ES" sz="1600" b="1" dirty="0">
                <a:solidFill>
                  <a:srgbClr val="C00000"/>
                </a:solidFill>
                <a:latin typeface="Segoe Script" pitchFamily="34" charset="0"/>
                <a:cs typeface="Arial" pitchFamily="34" charset="0"/>
              </a:rPr>
              <a:t>GASTRONOMÍA</a:t>
            </a:r>
            <a:r>
              <a:rPr lang="ca-ES" sz="1600" b="1" dirty="0">
                <a:latin typeface="Arial" pitchFamily="34" charset="0"/>
                <a:cs typeface="Arial" pitchFamily="34" charset="0"/>
              </a:rPr>
              <a:t> </a:t>
            </a:r>
            <a:r>
              <a:rPr lang="ca-ES" sz="1600" b="1" dirty="0">
                <a:solidFill>
                  <a:schemeClr val="tx1">
                    <a:lumMod val="75000"/>
                    <a:lumOff val="25000"/>
                  </a:schemeClr>
                </a:solidFill>
                <a:latin typeface="Arial" pitchFamily="34" charset="0"/>
                <a:cs typeface="Arial" pitchFamily="34" charset="0"/>
              </a:rPr>
              <a:t>MEDITERRÀNEA. </a:t>
            </a:r>
            <a:r>
              <a:rPr lang="ca-ES" sz="1400" dirty="0">
                <a:solidFill>
                  <a:schemeClr val="tx1">
                    <a:lumMod val="75000"/>
                    <a:lumOff val="25000"/>
                  </a:schemeClr>
                </a:solidFill>
                <a:latin typeface="Arial" pitchFamily="34" charset="0"/>
                <a:cs typeface="Arial" pitchFamily="34" charset="0"/>
              </a:rPr>
              <a:t>Vendre territori. Potenciar un producte genuí i gastronòmica català com </a:t>
            </a:r>
            <a:r>
              <a:rPr lang="ca-ES" sz="1400" b="1" dirty="0">
                <a:solidFill>
                  <a:schemeClr val="tx1">
                    <a:lumMod val="75000"/>
                    <a:lumOff val="25000"/>
                  </a:schemeClr>
                </a:solidFill>
                <a:latin typeface="Arial" pitchFamily="34" charset="0"/>
                <a:cs typeface="Arial" pitchFamily="34" charset="0"/>
              </a:rPr>
              <a:t>producte làctic Mediterrani de qualitat</a:t>
            </a:r>
            <a:r>
              <a:rPr lang="ca-ES" sz="1400" dirty="0">
                <a:solidFill>
                  <a:schemeClr val="tx1">
                    <a:lumMod val="75000"/>
                    <a:lumOff val="25000"/>
                  </a:schemeClr>
                </a:solidFill>
                <a:latin typeface="Arial" pitchFamily="34" charset="0"/>
                <a:cs typeface="Arial" pitchFamily="34" charset="0"/>
              </a:rPr>
              <a:t>.</a:t>
            </a:r>
            <a:endParaRPr lang="ca-ES" sz="1600" dirty="0">
              <a:solidFill>
                <a:schemeClr val="tx1">
                  <a:lumMod val="75000"/>
                  <a:lumOff val="25000"/>
                </a:schemeClr>
              </a:solidFill>
              <a:latin typeface="Arial" pitchFamily="34" charset="0"/>
              <a:cs typeface="Arial" pitchFamily="34" charset="0"/>
            </a:endParaRPr>
          </a:p>
          <a:p>
            <a:pPr marL="180975" indent="-180975" algn="just">
              <a:lnSpc>
                <a:spcPts val="2000"/>
              </a:lnSpc>
              <a:spcBef>
                <a:spcPts val="1800"/>
              </a:spcBef>
              <a:buFont typeface="Arial" pitchFamily="34" charset="0"/>
              <a:buChar char="•"/>
            </a:pPr>
            <a:r>
              <a:rPr lang="ca-ES" sz="1600" b="1" dirty="0">
                <a:solidFill>
                  <a:srgbClr val="C00000"/>
                </a:solidFill>
                <a:latin typeface="Segoe Script" pitchFamily="34" charset="0"/>
                <a:cs typeface="Arial" pitchFamily="34" charset="0"/>
              </a:rPr>
              <a:t>DIETA</a:t>
            </a:r>
            <a:r>
              <a:rPr lang="ca-ES" sz="1600" dirty="0">
                <a:latin typeface="Arial" pitchFamily="34" charset="0"/>
                <a:cs typeface="Arial" pitchFamily="34" charset="0"/>
              </a:rPr>
              <a:t> </a:t>
            </a:r>
            <a:r>
              <a:rPr lang="ca-ES" sz="1600" dirty="0">
                <a:solidFill>
                  <a:schemeClr val="tx1">
                    <a:lumMod val="75000"/>
                    <a:lumOff val="25000"/>
                  </a:schemeClr>
                </a:solidFill>
                <a:latin typeface="Arial" pitchFamily="34" charset="0"/>
                <a:cs typeface="Arial" pitchFamily="34" charset="0"/>
              </a:rPr>
              <a:t>ESPECIAL. </a:t>
            </a:r>
            <a:r>
              <a:rPr lang="ca-ES" sz="1400" dirty="0">
                <a:solidFill>
                  <a:schemeClr val="tx1">
                    <a:lumMod val="75000"/>
                    <a:lumOff val="25000"/>
                  </a:schemeClr>
                </a:solidFill>
                <a:latin typeface="Arial" pitchFamily="34" charset="0"/>
                <a:cs typeface="Arial" pitchFamily="34" charset="0"/>
              </a:rPr>
              <a:t>Fer viables </a:t>
            </a:r>
            <a:r>
              <a:rPr lang="ca-ES" sz="1400" b="1" dirty="0">
                <a:solidFill>
                  <a:schemeClr val="tx1">
                    <a:lumMod val="75000"/>
                    <a:lumOff val="25000"/>
                  </a:schemeClr>
                </a:solidFill>
                <a:latin typeface="Arial" pitchFamily="34" charset="0"/>
                <a:cs typeface="Arial" pitchFamily="34" charset="0"/>
              </a:rPr>
              <a:t>lots especials </a:t>
            </a:r>
            <a:r>
              <a:rPr lang="ca-ES" sz="1400" dirty="0">
                <a:solidFill>
                  <a:schemeClr val="tx1">
                    <a:lumMod val="75000"/>
                    <a:lumOff val="25000"/>
                  </a:schemeClr>
                </a:solidFill>
                <a:latin typeface="Arial" pitchFamily="34" charset="0"/>
                <a:cs typeface="Arial" pitchFamily="34" charset="0"/>
              </a:rPr>
              <a:t>amb requeriments específics (ECO, lliure de al·lèrgenes ...)</a:t>
            </a:r>
            <a:endParaRPr lang="ca-ES" sz="1600" dirty="0">
              <a:solidFill>
                <a:schemeClr val="tx1">
                  <a:lumMod val="75000"/>
                  <a:lumOff val="25000"/>
                </a:schemeClr>
              </a:solidFill>
              <a:latin typeface="Arial" pitchFamily="34" charset="0"/>
              <a:cs typeface="Arial" pitchFamily="34" charset="0"/>
            </a:endParaRPr>
          </a:p>
          <a:p>
            <a:pPr marL="180975" indent="-180975" algn="just">
              <a:lnSpc>
                <a:spcPts val="2000"/>
              </a:lnSpc>
              <a:spcBef>
                <a:spcPts val="1800"/>
              </a:spcBef>
              <a:buFont typeface="Arial" pitchFamily="34" charset="0"/>
              <a:buChar char="•"/>
            </a:pPr>
            <a:r>
              <a:rPr lang="ca-ES" sz="1600" b="1" dirty="0">
                <a:solidFill>
                  <a:srgbClr val="C00000"/>
                </a:solidFill>
                <a:latin typeface="Segoe Script" pitchFamily="34" charset="0"/>
                <a:cs typeface="Arial" pitchFamily="34" charset="0"/>
              </a:rPr>
              <a:t>INNOVACIÓ</a:t>
            </a:r>
            <a:r>
              <a:rPr lang="ca-ES" sz="1400" dirty="0">
                <a:solidFill>
                  <a:schemeClr val="tx1">
                    <a:lumMod val="75000"/>
                    <a:lumOff val="25000"/>
                  </a:schemeClr>
                </a:solidFill>
                <a:latin typeface="Arial" pitchFamily="34" charset="0"/>
                <a:cs typeface="Arial" pitchFamily="34" charset="0"/>
              </a:rPr>
              <a:t>, como nova base de producte</a:t>
            </a:r>
          </a:p>
          <a:p>
            <a:pPr marL="638175" lvl="1" indent="-180975" algn="just">
              <a:lnSpc>
                <a:spcPts val="2000"/>
              </a:lnSpc>
              <a:buFont typeface="Arial" pitchFamily="34" charset="0"/>
              <a:buChar char="•"/>
            </a:pPr>
            <a:r>
              <a:rPr lang="ca-ES" sz="1400" b="1" dirty="0">
                <a:solidFill>
                  <a:schemeClr val="tx1">
                    <a:lumMod val="75000"/>
                    <a:lumOff val="25000"/>
                  </a:schemeClr>
                </a:solidFill>
                <a:latin typeface="Arial" pitchFamily="34" charset="0"/>
                <a:cs typeface="Arial" pitchFamily="34" charset="0"/>
              </a:rPr>
              <a:t>Lineal</a:t>
            </a:r>
            <a:r>
              <a:rPr lang="ca-ES" sz="1400" dirty="0">
                <a:solidFill>
                  <a:schemeClr val="tx1">
                    <a:lumMod val="75000"/>
                    <a:lumOff val="25000"/>
                  </a:schemeClr>
                </a:solidFill>
                <a:latin typeface="Arial" pitchFamily="34" charset="0"/>
                <a:cs typeface="Arial" pitchFamily="34" charset="0"/>
              </a:rPr>
              <a:t>. </a:t>
            </a:r>
            <a:r>
              <a:rPr lang="ca-ES" sz="1200" dirty="0">
                <a:solidFill>
                  <a:schemeClr val="tx1">
                    <a:lumMod val="75000"/>
                    <a:lumOff val="25000"/>
                  </a:schemeClr>
                </a:solidFill>
                <a:latin typeface="Arial" pitchFamily="34" charset="0"/>
                <a:cs typeface="Arial" pitchFamily="34" charset="0"/>
              </a:rPr>
              <a:t>Augmentar el número de noves referències o ampliar la oferta de la gama de producte </a:t>
            </a:r>
            <a:r>
              <a:rPr lang="ca-ES" sz="1200" dirty="0" err="1">
                <a:solidFill>
                  <a:schemeClr val="tx1">
                    <a:lumMod val="75000"/>
                    <a:lumOff val="25000"/>
                  </a:schemeClr>
                </a:solidFill>
                <a:latin typeface="Arial" pitchFamily="34" charset="0"/>
                <a:cs typeface="Arial" pitchFamily="34" charset="0"/>
              </a:rPr>
              <a:t>láctic</a:t>
            </a:r>
            <a:r>
              <a:rPr lang="ca-ES" sz="1200" dirty="0">
                <a:solidFill>
                  <a:schemeClr val="tx1">
                    <a:lumMod val="75000"/>
                    <a:lumOff val="25000"/>
                  </a:schemeClr>
                </a:solidFill>
                <a:latin typeface="Arial" pitchFamily="34" charset="0"/>
                <a:cs typeface="Arial" pitchFamily="34" charset="0"/>
              </a:rPr>
              <a:t>.</a:t>
            </a:r>
            <a:endParaRPr lang="ca-ES" sz="1400" dirty="0">
              <a:solidFill>
                <a:schemeClr val="tx1">
                  <a:lumMod val="75000"/>
                  <a:lumOff val="25000"/>
                </a:schemeClr>
              </a:solidFill>
              <a:latin typeface="Arial" pitchFamily="34" charset="0"/>
              <a:cs typeface="Arial" pitchFamily="34" charset="0"/>
            </a:endParaRPr>
          </a:p>
          <a:p>
            <a:pPr marL="638175" lvl="1" indent="-180975" algn="just">
              <a:lnSpc>
                <a:spcPts val="2000"/>
              </a:lnSpc>
              <a:buFont typeface="Arial" pitchFamily="34" charset="0"/>
              <a:buChar char="•"/>
            </a:pPr>
            <a:r>
              <a:rPr lang="ca-ES" sz="1400" b="1" dirty="0">
                <a:solidFill>
                  <a:schemeClr val="tx1">
                    <a:lumMod val="75000"/>
                    <a:lumOff val="25000"/>
                  </a:schemeClr>
                </a:solidFill>
                <a:latin typeface="Arial" pitchFamily="34" charset="0"/>
                <a:cs typeface="Arial" pitchFamily="34" charset="0"/>
              </a:rPr>
              <a:t>Aplicacions </a:t>
            </a:r>
            <a:r>
              <a:rPr lang="ca-ES" sz="1200" dirty="0">
                <a:solidFill>
                  <a:schemeClr val="tx1">
                    <a:lumMod val="75000"/>
                    <a:lumOff val="25000"/>
                  </a:schemeClr>
                </a:solidFill>
                <a:latin typeface="Arial" pitchFamily="34" charset="0"/>
                <a:cs typeface="Arial" pitchFamily="34" charset="0"/>
              </a:rPr>
              <a:t>Facilitar la creació de productes de quinta gama o productes para la cuina </a:t>
            </a:r>
            <a:r>
              <a:rPr lang="ca-ES" sz="1200" dirty="0" err="1">
                <a:solidFill>
                  <a:schemeClr val="tx1">
                    <a:lumMod val="75000"/>
                    <a:lumOff val="25000"/>
                  </a:schemeClr>
                </a:solidFill>
                <a:latin typeface="Arial" pitchFamily="34" charset="0"/>
                <a:cs typeface="Arial" pitchFamily="34" charset="0"/>
              </a:rPr>
              <a:t>d’ensamblaje</a:t>
            </a:r>
            <a:r>
              <a:rPr lang="ca-ES" sz="1200" dirty="0">
                <a:solidFill>
                  <a:schemeClr val="tx1">
                    <a:lumMod val="75000"/>
                    <a:lumOff val="25000"/>
                  </a:schemeClr>
                </a:solidFill>
                <a:latin typeface="Arial" pitchFamily="34" charset="0"/>
                <a:cs typeface="Arial" pitchFamily="34" charset="0"/>
              </a:rPr>
              <a:t>.</a:t>
            </a:r>
            <a:endParaRPr lang="ca-ES" dirty="0">
              <a:solidFill>
                <a:schemeClr val="tx1">
                  <a:lumMod val="75000"/>
                  <a:lumOff val="25000"/>
                </a:schemeClr>
              </a:solidFill>
              <a:latin typeface="Arial" pitchFamily="34" charset="0"/>
              <a:cs typeface="Arial" pitchFamily="34" charset="0"/>
            </a:endParaRPr>
          </a:p>
          <a:p>
            <a:pPr marL="180975" indent="-180975" algn="just">
              <a:lnSpc>
                <a:spcPts val="2000"/>
              </a:lnSpc>
              <a:spcBef>
                <a:spcPts val="1800"/>
              </a:spcBef>
              <a:buFont typeface="Arial" pitchFamily="34" charset="0"/>
              <a:buChar char="•"/>
            </a:pPr>
            <a:endParaRPr lang="ca-ES" sz="1600" b="1" dirty="0">
              <a:latin typeface="Arial" pitchFamily="34" charset="0"/>
              <a:cs typeface="Arial" pitchFamily="34" charset="0"/>
            </a:endParaRPr>
          </a:p>
        </p:txBody>
      </p:sp>
      <p:pic>
        <p:nvPicPr>
          <p:cNvPr id="54274" name="Picture 2"/>
          <p:cNvPicPr>
            <a:picLocks noChangeAspect="1" noChangeArrowheads="1"/>
          </p:cNvPicPr>
          <p:nvPr/>
        </p:nvPicPr>
        <p:blipFill>
          <a:blip r:embed="rId4" cstate="screen"/>
          <a:srcRect/>
          <a:stretch>
            <a:fillRect/>
          </a:stretch>
        </p:blipFill>
        <p:spPr bwMode="auto">
          <a:xfrm>
            <a:off x="395536" y="3317343"/>
            <a:ext cx="2160241" cy="160662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15" name="14 Grupo"/>
          <p:cNvGrpSpPr/>
          <p:nvPr/>
        </p:nvGrpSpPr>
        <p:grpSpPr>
          <a:xfrm>
            <a:off x="7980773" y="457622"/>
            <a:ext cx="991657" cy="302931"/>
            <a:chOff x="8974014" y="370756"/>
            <a:chExt cx="1203302" cy="396107"/>
          </a:xfrm>
        </p:grpSpPr>
        <p:sp>
          <p:nvSpPr>
            <p:cNvPr id="18" name="17 Recortar rectángulo de esquina sencilla"/>
            <p:cNvSpPr/>
            <p:nvPr/>
          </p:nvSpPr>
          <p:spPr>
            <a:xfrm flipH="1">
              <a:off x="9075605" y="370756"/>
              <a:ext cx="1101711" cy="360040"/>
            </a:xfrm>
            <a:prstGeom prst="snip1Rect">
              <a:avLst>
                <a:gd name="adj" fmla="val 35320"/>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noProof="0">
                <a:latin typeface="Arial Unicode MS" pitchFamily="34" charset="-128"/>
                <a:ea typeface="Arial Unicode MS" pitchFamily="34" charset="-128"/>
                <a:cs typeface="Arial Unicode MS" pitchFamily="34" charset="-128"/>
              </a:endParaRPr>
            </a:p>
          </p:txBody>
        </p:sp>
        <p:sp>
          <p:nvSpPr>
            <p:cNvPr id="19" name="18 Rectángulo">
              <a:hlinkClick r:id="rId5" action="ppaction://hlinksldjump"/>
            </p:cNvPr>
            <p:cNvSpPr/>
            <p:nvPr/>
          </p:nvSpPr>
          <p:spPr>
            <a:xfrm>
              <a:off x="8974014" y="404664"/>
              <a:ext cx="1135175" cy="362199"/>
            </a:xfrm>
            <a:prstGeom prst="rect">
              <a:avLst/>
            </a:prstGeom>
          </p:spPr>
          <p:txBody>
            <a:bodyPr wrap="none">
              <a:spAutoFit/>
            </a:bodyPr>
            <a:lstStyle/>
            <a:p>
              <a:pPr marL="457200" indent="-457200">
                <a:spcAft>
                  <a:spcPts val="1800"/>
                </a:spcAft>
                <a:buClr>
                  <a:schemeClr val="accent1"/>
                </a:buClr>
                <a:buSzPct val="107000"/>
                <a:defRPr/>
              </a:pPr>
              <a:r>
                <a:rPr lang="es-ES" sz="1200" b="1" spc="-20" baseline="0" noProof="0" dirty="0" err="1">
                  <a:solidFill>
                    <a:schemeClr val="bg1"/>
                  </a:solidFill>
                  <a:latin typeface="Arial Unicode MS" pitchFamily="34" charset="-128"/>
                  <a:ea typeface="Arial Unicode MS" pitchFamily="34" charset="-128"/>
                  <a:cs typeface="Arial Unicode MS" pitchFamily="34" charset="-128"/>
                </a:rPr>
                <a:t>Conclusions</a:t>
              </a:r>
              <a:endParaRPr lang="es-ES" sz="1200" b="1" spc="-20" baseline="0" noProof="0" dirty="0">
                <a:solidFill>
                  <a:schemeClr val="bg1"/>
                </a:solidFill>
                <a:latin typeface="Arial Unicode MS" pitchFamily="34" charset="-128"/>
                <a:ea typeface="Arial Unicode MS" pitchFamily="34" charset="-128"/>
                <a:cs typeface="Arial Unicode MS" pitchFamily="34" charset="-128"/>
              </a:endParaRPr>
            </a:p>
          </p:txBody>
        </p:sp>
      </p:grpSp>
      <p:pic>
        <p:nvPicPr>
          <p:cNvPr id="12" name="Picture 3" descr="\\irta.es\irtanet_sga\Grups\I1-Tecnologia_Alimentaria\08. Projectes\VALTEC\VARIS\Fotos\fotos finals Alicia\Capresse 2.JPG"/>
          <p:cNvPicPr>
            <a:picLocks noChangeAspect="1" noChangeArrowheads="1"/>
          </p:cNvPicPr>
          <p:nvPr/>
        </p:nvPicPr>
        <p:blipFill>
          <a:blip r:embed="rId6" cstate="screen"/>
          <a:srcRect/>
          <a:stretch>
            <a:fillRect/>
          </a:stretch>
        </p:blipFill>
        <p:spPr bwMode="auto">
          <a:xfrm>
            <a:off x="395537" y="5064789"/>
            <a:ext cx="2303468" cy="157796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29917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274"/>
                                        </p:tgtEl>
                                        <p:attrNameLst>
                                          <p:attrName>style.visibility</p:attrName>
                                        </p:attrNameLst>
                                      </p:cBhvr>
                                      <p:to>
                                        <p:strVal val="visible"/>
                                      </p:to>
                                    </p:set>
                                  </p:childTnLst>
                                </p:cTn>
                              </p:par>
                            </p:childTnLst>
                          </p:cTn>
                        </p:par>
                        <p:par>
                          <p:cTn id="13" fill="hold">
                            <p:stCondLst>
                              <p:cond delay="0"/>
                            </p:stCondLst>
                            <p:childTnLst>
                              <p:par>
                                <p:cTn id="14" presetID="22" presetClass="entr" presetSubtype="8" fill="hold" nodeType="after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wipe(left)">
                                      <p:cBhvr>
                                        <p:cTn id="16" dur="1000"/>
                                        <p:tgtEl>
                                          <p:spTgt spid="1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animEffect transition="in" filter="wipe(left)">
                                      <p:cBhvr>
                                        <p:cTn id="21" dur="1000"/>
                                        <p:tgtEl>
                                          <p:spTgt spid="1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animEffect transition="in" filter="wipe(left)">
                                      <p:cBhvr>
                                        <p:cTn id="26" dur="1000"/>
                                        <p:tgtEl>
                                          <p:spTgt spid="1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animEffect transition="in" filter="wipe(left)">
                                      <p:cBhvr>
                                        <p:cTn id="31" dur="1000"/>
                                        <p:tgtEl>
                                          <p:spTgt spid="14">
                                            <p:txEl>
                                              <p:pRg st="3" end="3"/>
                                            </p:txEl>
                                          </p:spTgt>
                                        </p:tgtEl>
                                      </p:cBhvr>
                                    </p:animEffect>
                                  </p:childTnLst>
                                </p:cTn>
                              </p:par>
                            </p:childTnLst>
                          </p:cTn>
                        </p:par>
                        <p:par>
                          <p:cTn id="32" fill="hold">
                            <p:stCondLst>
                              <p:cond delay="1000"/>
                            </p:stCondLst>
                            <p:childTnLst>
                              <p:par>
                                <p:cTn id="33" presetID="22" presetClass="entr" presetSubtype="8" fill="hold" nodeType="after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wipe(left)">
                                      <p:cBhvr>
                                        <p:cTn id="35" dur="1000"/>
                                        <p:tgtEl>
                                          <p:spTgt spid="14">
                                            <p:txEl>
                                              <p:pRg st="4" end="4"/>
                                            </p:txEl>
                                          </p:spTgt>
                                        </p:tgtEl>
                                      </p:cBhvr>
                                    </p:animEffect>
                                  </p:childTnLst>
                                </p:cTn>
                              </p:par>
                            </p:childTnLst>
                          </p:cTn>
                        </p:par>
                        <p:par>
                          <p:cTn id="36" fill="hold">
                            <p:stCondLst>
                              <p:cond delay="2000"/>
                            </p:stCondLst>
                            <p:childTnLst>
                              <p:par>
                                <p:cTn id="37" presetID="22" presetClass="entr" presetSubtype="8" fill="hold" nodeType="afterEffect">
                                  <p:stCondLst>
                                    <p:cond delay="0"/>
                                  </p:stCondLst>
                                  <p:childTnLst>
                                    <p:set>
                                      <p:cBhvr>
                                        <p:cTn id="38" dur="1" fill="hold">
                                          <p:stCondLst>
                                            <p:cond delay="0"/>
                                          </p:stCondLst>
                                        </p:cTn>
                                        <p:tgtEl>
                                          <p:spTgt spid="14">
                                            <p:txEl>
                                              <p:pRg st="5" end="5"/>
                                            </p:txEl>
                                          </p:spTgt>
                                        </p:tgtEl>
                                        <p:attrNameLst>
                                          <p:attrName>style.visibility</p:attrName>
                                        </p:attrNameLst>
                                      </p:cBhvr>
                                      <p:to>
                                        <p:strVal val="visible"/>
                                      </p:to>
                                    </p:set>
                                    <p:animEffect transition="in" filter="wipe(left)">
                                      <p:cBhvr>
                                        <p:cTn id="39" dur="1000"/>
                                        <p:tgtEl>
                                          <p:spTgt spid="14">
                                            <p:txEl>
                                              <p:pRg st="5" end="5"/>
                                            </p:txEl>
                                          </p:spTgt>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28 Rectángulo"/>
          <p:cNvSpPr/>
          <p:nvPr/>
        </p:nvSpPr>
        <p:spPr>
          <a:xfrm>
            <a:off x="395536" y="1589886"/>
            <a:ext cx="8280920" cy="2092881"/>
          </a:xfrm>
          <a:prstGeom prst="rect">
            <a:avLst/>
          </a:prstGeom>
        </p:spPr>
        <p:txBody>
          <a:bodyPr wrap="square">
            <a:spAutoFit/>
          </a:bodyPr>
          <a:lstStyle/>
          <a:p>
            <a:pPr marL="450850"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450850"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908050" lvl="1"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450850" lvl="0" indent="-273050" eaLnBrk="0" hangingPunct="0">
              <a:spcBef>
                <a:spcPts val="1200"/>
              </a:spcBef>
              <a:buClr>
                <a:srgbClr val="92D050"/>
              </a:buClr>
              <a:buFont typeface="Wingdings" pitchFamily="2" charset="2"/>
              <a:buChar char="§"/>
              <a:defRPr/>
            </a:pPr>
            <a:endParaRPr lang="ca-ES" b="1" dirty="0">
              <a:latin typeface="Arial" pitchFamily="34" charset="0"/>
              <a:ea typeface="ＭＳ Ｐゴシック" pitchFamily="-106" charset="-128"/>
              <a:cs typeface="Arial" pitchFamily="34" charset="0"/>
            </a:endParaRPr>
          </a:p>
          <a:p>
            <a:pPr marL="450850" lvl="0"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p:txBody>
      </p:sp>
      <p:sp>
        <p:nvSpPr>
          <p:cNvPr id="21" name="20 Rectángulo"/>
          <p:cNvSpPr/>
          <p:nvPr/>
        </p:nvSpPr>
        <p:spPr>
          <a:xfrm>
            <a:off x="395536" y="1589886"/>
            <a:ext cx="8280920" cy="2092881"/>
          </a:xfrm>
          <a:prstGeom prst="rect">
            <a:avLst/>
          </a:prstGeom>
        </p:spPr>
        <p:txBody>
          <a:bodyPr wrap="square">
            <a:spAutoFit/>
          </a:bodyPr>
          <a:lstStyle/>
          <a:p>
            <a:pPr marL="450850"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450850"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908050" lvl="1"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450850" lvl="0" indent="-273050" eaLnBrk="0" hangingPunct="0">
              <a:spcBef>
                <a:spcPts val="1200"/>
              </a:spcBef>
              <a:buClr>
                <a:srgbClr val="92D050"/>
              </a:buClr>
              <a:buFont typeface="Wingdings" pitchFamily="2" charset="2"/>
              <a:buChar char="§"/>
              <a:defRPr/>
            </a:pPr>
            <a:endParaRPr lang="ca-ES" b="1" dirty="0">
              <a:latin typeface="Arial" pitchFamily="34" charset="0"/>
              <a:ea typeface="ＭＳ Ｐゴシック" pitchFamily="-106" charset="-128"/>
              <a:cs typeface="Arial" pitchFamily="34" charset="0"/>
            </a:endParaRPr>
          </a:p>
          <a:p>
            <a:pPr marL="450850" lvl="0"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p:txBody>
      </p:sp>
      <p:sp>
        <p:nvSpPr>
          <p:cNvPr id="22" name="21 Rectángulo"/>
          <p:cNvSpPr/>
          <p:nvPr/>
        </p:nvSpPr>
        <p:spPr>
          <a:xfrm>
            <a:off x="395536" y="1589886"/>
            <a:ext cx="8424936" cy="4231928"/>
          </a:xfrm>
          <a:prstGeom prst="rect">
            <a:avLst/>
          </a:prstGeom>
        </p:spPr>
        <p:txBody>
          <a:bodyPr wrap="square">
            <a:spAutoFit/>
          </a:bodyPr>
          <a:lstStyle/>
          <a:p>
            <a:pPr marL="450850" indent="-273050" algn="just" eaLnBrk="0" hangingPunct="0">
              <a:spcBef>
                <a:spcPts val="1800"/>
              </a:spcBef>
              <a:spcAft>
                <a:spcPts val="1200"/>
              </a:spcAft>
              <a:buClr>
                <a:srgbClr val="C00000"/>
              </a:buClr>
              <a:buFont typeface="Arial" pitchFamily="34" charset="0"/>
              <a:buChar char="•"/>
              <a:defRPr/>
            </a:pPr>
            <a:r>
              <a:rPr lang="ca-ES" dirty="0">
                <a:latin typeface="Arial" pitchFamily="34" charset="0"/>
                <a:ea typeface="ＭＳ Ｐゴシック" pitchFamily="-106" charset="-128"/>
                <a:cs typeface="Arial" pitchFamily="34" charset="0"/>
              </a:rPr>
              <a:t>La ració de formatge té un preu molt competitiu.  Alhora de reconstituir-lo, permet una estratègia de preu </a:t>
            </a:r>
            <a:r>
              <a:rPr lang="ca-ES" b="1" dirty="0">
                <a:solidFill>
                  <a:srgbClr val="C00000"/>
                </a:solidFill>
                <a:latin typeface="Arial" pitchFamily="34" charset="0"/>
                <a:ea typeface="ＭＳ Ｐゴシック" pitchFamily="-106" charset="-128"/>
                <a:cs typeface="Arial" pitchFamily="34" charset="0"/>
              </a:rPr>
              <a:t>low cost </a:t>
            </a:r>
            <a:r>
              <a:rPr lang="ca-ES" dirty="0">
                <a:latin typeface="Arial" pitchFamily="34" charset="0"/>
                <a:ea typeface="ＭＳ Ｐゴシック" pitchFamily="-106" charset="-128"/>
                <a:cs typeface="Arial" pitchFamily="34" charset="0"/>
              </a:rPr>
              <a:t>de</a:t>
            </a:r>
            <a:r>
              <a:rPr lang="ca-ES" sz="2000" b="1" dirty="0">
                <a:latin typeface="Arial" pitchFamily="34" charset="0"/>
                <a:ea typeface="ＭＳ Ｐゴシック" pitchFamily="-106" charset="-128"/>
                <a:cs typeface="Arial" pitchFamily="34" charset="0"/>
              </a:rPr>
              <a:t> 0,29€ </a:t>
            </a:r>
            <a:r>
              <a:rPr lang="ca-ES" dirty="0">
                <a:latin typeface="Arial" pitchFamily="34" charset="0"/>
                <a:ea typeface="ＭＳ Ｐゴシック" pitchFamily="-106" charset="-128"/>
                <a:cs typeface="Arial" pitchFamily="34" charset="0"/>
              </a:rPr>
              <a:t>la ració de 80gr, que amb l’ús d’un estabilitzant reduïm a </a:t>
            </a:r>
            <a:r>
              <a:rPr lang="ca-ES" sz="2000" b="1" dirty="0">
                <a:latin typeface="Arial" pitchFamily="34" charset="0"/>
                <a:ea typeface="ＭＳ Ｐゴシック" pitchFamily="-106" charset="-128"/>
                <a:cs typeface="Arial" pitchFamily="34" charset="0"/>
              </a:rPr>
              <a:t>0,23€</a:t>
            </a:r>
            <a:r>
              <a:rPr lang="ca-ES" dirty="0">
                <a:latin typeface="Arial" pitchFamily="34" charset="0"/>
                <a:ea typeface="ＭＳ Ｐゴシック" pitchFamily="-106" charset="-128"/>
                <a:cs typeface="Arial" pitchFamily="34" charset="0"/>
              </a:rPr>
              <a:t>.  Alhora la qualitat del formatge permet una estratègia d’</a:t>
            </a:r>
            <a:r>
              <a:rPr lang="ca-ES" b="1" dirty="0">
                <a:solidFill>
                  <a:srgbClr val="C00000"/>
                </a:solidFill>
                <a:latin typeface="Arial" pitchFamily="34" charset="0"/>
                <a:ea typeface="ＭＳ Ｐゴシック" pitchFamily="-106" charset="-128"/>
                <a:cs typeface="Arial" pitchFamily="34" charset="0"/>
              </a:rPr>
              <a:t>alt valor afegit </a:t>
            </a:r>
            <a:r>
              <a:rPr lang="ca-ES" dirty="0">
                <a:latin typeface="Arial" pitchFamily="34" charset="0"/>
                <a:ea typeface="ＭＳ Ｐゴシック" pitchFamily="-106" charset="-128"/>
                <a:cs typeface="Arial" pitchFamily="34" charset="0"/>
              </a:rPr>
              <a:t>a un preu objectiu  de </a:t>
            </a:r>
            <a:r>
              <a:rPr lang="ca-ES" sz="2000" b="1" dirty="0">
                <a:latin typeface="Arial" pitchFamily="34" charset="0"/>
                <a:ea typeface="ＭＳ Ｐゴシック" pitchFamily="-106" charset="-128"/>
                <a:cs typeface="Arial" pitchFamily="34" charset="0"/>
              </a:rPr>
              <a:t>0,4€ </a:t>
            </a:r>
            <a:r>
              <a:rPr lang="ca-ES" dirty="0">
                <a:latin typeface="Arial" pitchFamily="34" charset="0"/>
                <a:ea typeface="ＭＳ Ｐゴシック" pitchFamily="-106" charset="-128"/>
                <a:cs typeface="Arial" pitchFamily="34" charset="0"/>
              </a:rPr>
              <a:t>a </a:t>
            </a:r>
            <a:r>
              <a:rPr lang="ca-ES" sz="2000" b="1" dirty="0">
                <a:latin typeface="Arial" pitchFamily="34" charset="0"/>
                <a:ea typeface="ＭＳ Ｐゴシック" pitchFamily="-106" charset="-128"/>
                <a:cs typeface="Arial" pitchFamily="34" charset="0"/>
              </a:rPr>
              <a:t>0,6€ </a:t>
            </a:r>
            <a:r>
              <a:rPr lang="ca-ES" dirty="0">
                <a:latin typeface="Arial" pitchFamily="34" charset="0"/>
                <a:ea typeface="ＭＳ Ｐゴシック" pitchFamily="-106" charset="-128"/>
                <a:cs typeface="Arial" pitchFamily="34" charset="0"/>
              </a:rPr>
              <a:t>la ració, en funció del reconstituent.</a:t>
            </a:r>
          </a:p>
          <a:p>
            <a:pPr marL="450850" indent="-273050" algn="just" eaLnBrk="0" hangingPunct="0">
              <a:spcBef>
                <a:spcPts val="1800"/>
              </a:spcBef>
              <a:spcAft>
                <a:spcPts val="600"/>
              </a:spcAft>
              <a:buClr>
                <a:srgbClr val="C00000"/>
              </a:buClr>
              <a:buFont typeface="Arial" pitchFamily="34" charset="0"/>
              <a:buChar char="•"/>
              <a:defRPr/>
            </a:pPr>
            <a:r>
              <a:rPr lang="ca-ES" dirty="0" err="1">
                <a:latin typeface="Arial" pitchFamily="34" charset="0"/>
                <a:ea typeface="ＭＳ Ｐゴシック" pitchFamily="-106" charset="-128"/>
                <a:cs typeface="Arial" pitchFamily="34" charset="0"/>
              </a:rPr>
              <a:t>L’interés</a:t>
            </a:r>
            <a:r>
              <a:rPr lang="ca-ES" dirty="0">
                <a:latin typeface="Arial" pitchFamily="34" charset="0"/>
                <a:ea typeface="ＭＳ Ｐゴシック" pitchFamily="-106" charset="-128"/>
                <a:cs typeface="Arial" pitchFamily="34" charset="0"/>
              </a:rPr>
              <a:t> de ’IRTA és trobar un </a:t>
            </a:r>
            <a:r>
              <a:rPr lang="ca-ES" b="1" dirty="0">
                <a:latin typeface="Arial" pitchFamily="34" charset="0"/>
                <a:ea typeface="ＭＳ Ｐゴシック" pitchFamily="-106" charset="-128"/>
                <a:cs typeface="Arial" pitchFamily="34" charset="0"/>
              </a:rPr>
              <a:t>soci industrial </a:t>
            </a:r>
            <a:r>
              <a:rPr lang="ca-ES" dirty="0">
                <a:latin typeface="Arial" pitchFamily="34" charset="0"/>
                <a:ea typeface="ＭＳ Ｐゴシック" pitchFamily="-106" charset="-128"/>
                <a:cs typeface="Arial" pitchFamily="34" charset="0"/>
              </a:rPr>
              <a:t>per poder aplicar la  seva  recerca tecnològica al mercat i poder donar </a:t>
            </a:r>
            <a:r>
              <a:rPr lang="ca-ES" b="1" dirty="0">
                <a:solidFill>
                  <a:srgbClr val="C00000"/>
                </a:solidFill>
                <a:latin typeface="Arial" pitchFamily="34" charset="0"/>
                <a:ea typeface="ＭＳ Ｐゴシック" pitchFamily="-106" charset="-128"/>
                <a:cs typeface="Arial" pitchFamily="34" charset="0"/>
              </a:rPr>
              <a:t>suport R+D </a:t>
            </a:r>
            <a:r>
              <a:rPr lang="ca-ES" dirty="0">
                <a:latin typeface="Arial" pitchFamily="34" charset="0"/>
                <a:ea typeface="ＭＳ Ｐゴシック" pitchFamily="-106" charset="-128"/>
                <a:cs typeface="Arial" pitchFamily="34" charset="0"/>
              </a:rPr>
              <a:t>i </a:t>
            </a:r>
            <a:r>
              <a:rPr lang="ca-ES" b="1" dirty="0">
                <a:solidFill>
                  <a:srgbClr val="C00000"/>
                </a:solidFill>
                <a:latin typeface="Arial" pitchFamily="34" charset="0"/>
                <a:ea typeface="ＭＳ Ｐゴシック" pitchFamily="-106" charset="-128"/>
                <a:cs typeface="Arial" pitchFamily="34" charset="0"/>
              </a:rPr>
              <a:t>servei</a:t>
            </a:r>
            <a:r>
              <a:rPr lang="ca-ES" dirty="0">
                <a:latin typeface="Arial" pitchFamily="34" charset="0"/>
                <a:ea typeface="ＭＳ Ｐゴシック" pitchFamily="-106" charset="-128"/>
                <a:cs typeface="Arial" pitchFamily="34" charset="0"/>
              </a:rPr>
              <a:t>. </a:t>
            </a:r>
            <a:r>
              <a:rPr lang="ca-ES" i="1" dirty="0">
                <a:latin typeface="Arial" pitchFamily="34" charset="0"/>
                <a:ea typeface="ＭＳ Ｐゴシック" pitchFamily="-106" charset="-128"/>
                <a:cs typeface="Arial" pitchFamily="34" charset="0"/>
              </a:rPr>
              <a:t>Amb el </a:t>
            </a:r>
            <a:r>
              <a:rPr lang="ca-ES" b="1" i="1" dirty="0">
                <a:solidFill>
                  <a:srgbClr val="C00000"/>
                </a:solidFill>
                <a:latin typeface="Arial" pitchFamily="34" charset="0"/>
                <a:ea typeface="ＭＳ Ｐゴシック" pitchFamily="-106" charset="-128"/>
                <a:cs typeface="Arial" pitchFamily="34" charset="0"/>
              </a:rPr>
              <a:t>conveni</a:t>
            </a:r>
            <a:r>
              <a:rPr lang="ca-ES" i="1" dirty="0">
                <a:latin typeface="Arial" pitchFamily="34" charset="0"/>
                <a:ea typeface="ＭＳ Ｐゴシック" pitchFamily="-106" charset="-128"/>
                <a:cs typeface="Arial" pitchFamily="34" charset="0"/>
              </a:rPr>
              <a:t> hi ha la possibilitat de incrementar la relació entre industrials i l’IRTA </a:t>
            </a:r>
            <a:endParaRPr lang="ca-ES" b="1" i="1" dirty="0">
              <a:latin typeface="Segoe Script" pitchFamily="34" charset="0"/>
              <a:ea typeface="ＭＳ Ｐゴシック" pitchFamily="-106" charset="-128"/>
              <a:cs typeface="Arial" pitchFamily="34" charset="0"/>
            </a:endParaRPr>
          </a:p>
          <a:p>
            <a:pPr marL="450850" lvl="0" indent="-273050" algn="just" eaLnBrk="0" hangingPunct="0">
              <a:spcBef>
                <a:spcPts val="1800"/>
              </a:spcBef>
              <a:spcAft>
                <a:spcPts val="600"/>
              </a:spcAft>
              <a:buClr>
                <a:srgbClr val="C00000"/>
              </a:buClr>
              <a:buFont typeface="Arial" pitchFamily="34" charset="0"/>
              <a:buChar char="•"/>
              <a:defRPr/>
            </a:pPr>
            <a:r>
              <a:rPr lang="ca-ES" dirty="0">
                <a:latin typeface="Arial" pitchFamily="34" charset="0"/>
                <a:cs typeface="Arial" pitchFamily="34" charset="0"/>
              </a:rPr>
              <a:t>Les empreses que elaboreu formatge industrial tenen la capacitat </a:t>
            </a:r>
            <a:r>
              <a:rPr lang="ca-ES" dirty="0" err="1">
                <a:latin typeface="Arial" pitchFamily="34" charset="0"/>
                <a:cs typeface="Arial" pitchFamily="34" charset="0"/>
              </a:rPr>
              <a:t>d’elaborar-el</a:t>
            </a:r>
            <a:r>
              <a:rPr lang="ca-ES" dirty="0">
                <a:latin typeface="Arial" pitchFamily="34" charset="0"/>
                <a:cs typeface="Arial" pitchFamily="34" charset="0"/>
              </a:rPr>
              <a:t>  </a:t>
            </a:r>
            <a:r>
              <a:rPr lang="ca-ES" spc="-40" noProof="1">
                <a:latin typeface="Segoe Script" pitchFamily="34" charset="0"/>
              </a:rPr>
              <a:t>Concentrat </a:t>
            </a:r>
            <a:r>
              <a:rPr lang="ca-ES" sz="2000" b="1" spc="-40" noProof="1">
                <a:latin typeface="Segoe Script" pitchFamily="34" charset="0"/>
              </a:rPr>
              <a:t>Cremós</a:t>
            </a:r>
            <a:r>
              <a:rPr lang="ca-ES" sz="2000" spc="-40" noProof="1">
                <a:latin typeface="Segoe Script" pitchFamily="34" charset="0"/>
              </a:rPr>
              <a:t> </a:t>
            </a:r>
            <a:r>
              <a:rPr lang="ca-ES" dirty="0">
                <a:latin typeface="Arial" pitchFamily="34" charset="0"/>
                <a:cs typeface="Arial" pitchFamily="34" charset="0"/>
              </a:rPr>
              <a:t>amb una </a:t>
            </a:r>
            <a:r>
              <a:rPr lang="ca-ES" b="1" dirty="0">
                <a:solidFill>
                  <a:srgbClr val="C00000"/>
                </a:solidFill>
                <a:latin typeface="Arial" pitchFamily="34" charset="0"/>
                <a:cs typeface="Arial" pitchFamily="34" charset="0"/>
              </a:rPr>
              <a:t>mínima inversió</a:t>
            </a:r>
            <a:r>
              <a:rPr lang="ca-ES" dirty="0">
                <a:latin typeface="Arial" pitchFamily="34" charset="0"/>
                <a:cs typeface="Arial" pitchFamily="34" charset="0"/>
              </a:rPr>
              <a:t>, aprofitant les seves pròpies instal·lacions, els caldria només màquines auxiliars. </a:t>
            </a:r>
            <a:endParaRPr lang="ca-ES" dirty="0">
              <a:latin typeface="Arial" pitchFamily="34" charset="0"/>
              <a:ea typeface="ＭＳ Ｐゴシック" pitchFamily="-106" charset="-128"/>
              <a:cs typeface="Arial" pitchFamily="34" charset="0"/>
            </a:endParaRPr>
          </a:p>
        </p:txBody>
      </p:sp>
      <p:grpSp>
        <p:nvGrpSpPr>
          <p:cNvPr id="8" name="7 Grupo"/>
          <p:cNvGrpSpPr/>
          <p:nvPr/>
        </p:nvGrpSpPr>
        <p:grpSpPr>
          <a:xfrm>
            <a:off x="8027431" y="457622"/>
            <a:ext cx="990015" cy="302931"/>
            <a:chOff x="9030624" y="370756"/>
            <a:chExt cx="1201309" cy="396107"/>
          </a:xfrm>
        </p:grpSpPr>
        <p:sp>
          <p:nvSpPr>
            <p:cNvPr id="9" name="8 Recortar rectángulo de esquina sencilla"/>
            <p:cNvSpPr/>
            <p:nvPr/>
          </p:nvSpPr>
          <p:spPr>
            <a:xfrm flipH="1">
              <a:off x="9075605" y="370756"/>
              <a:ext cx="1101711" cy="360040"/>
            </a:xfrm>
            <a:prstGeom prst="snip1Rect">
              <a:avLst>
                <a:gd name="adj" fmla="val 35320"/>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Unicode MS" pitchFamily="34" charset="-128"/>
                <a:ea typeface="Arial Unicode MS" pitchFamily="34" charset="-128"/>
                <a:cs typeface="Arial Unicode MS" pitchFamily="34" charset="-128"/>
              </a:endParaRPr>
            </a:p>
          </p:txBody>
        </p:sp>
        <p:sp>
          <p:nvSpPr>
            <p:cNvPr id="10" name="9 Rectángulo"/>
            <p:cNvSpPr/>
            <p:nvPr/>
          </p:nvSpPr>
          <p:spPr>
            <a:xfrm>
              <a:off x="9030624" y="404664"/>
              <a:ext cx="1201309" cy="362199"/>
            </a:xfrm>
            <a:prstGeom prst="rect">
              <a:avLst/>
            </a:prstGeom>
          </p:spPr>
          <p:txBody>
            <a:bodyPr wrap="none">
              <a:spAutoFit/>
            </a:bodyPr>
            <a:lstStyle/>
            <a:p>
              <a:pPr marL="457200" indent="-457200">
                <a:spcAft>
                  <a:spcPts val="1800"/>
                </a:spcAft>
                <a:buClr>
                  <a:schemeClr val="accent1"/>
                </a:buClr>
                <a:buSzPct val="107000"/>
                <a:defRPr/>
              </a:pPr>
              <a:r>
                <a:rPr lang="ca-ES" sz="1200" b="1" spc="-20" baseline="0" dirty="0">
                  <a:solidFill>
                    <a:schemeClr val="bg1"/>
                  </a:solidFill>
                  <a:latin typeface="Arial Unicode MS" pitchFamily="34" charset="-128"/>
                  <a:ea typeface="Arial Unicode MS" pitchFamily="34" charset="-128"/>
                  <a:cs typeface="Arial Unicode MS" pitchFamily="34" charset="-128"/>
                </a:rPr>
                <a:t>Conclusions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screen"/>
          <a:srcRect/>
          <a:stretch>
            <a:fillRect/>
          </a:stretch>
        </p:blipFill>
        <p:spPr bwMode="auto">
          <a:xfrm>
            <a:off x="-1" y="764704"/>
            <a:ext cx="9148505" cy="6093296"/>
          </a:xfrm>
          <a:prstGeom prst="rect">
            <a:avLst/>
          </a:prstGeom>
          <a:noFill/>
          <a:ln w="12700">
            <a:noFill/>
            <a:miter lim="800000"/>
            <a:headEnd/>
            <a:tailEnd/>
          </a:ln>
        </p:spPr>
      </p:pic>
      <p:pic>
        <p:nvPicPr>
          <p:cNvPr id="8" name="Picture 3" descr="\\irta.es\irtanet_sga\Grups\I1-Tecnologia_Alimentaria\08. Projectes\VALTEC\VARIS\Fotos\fotos finals Alicia\Capresse 2.JPG"/>
          <p:cNvPicPr>
            <a:picLocks noChangeAspect="1" noChangeArrowheads="1"/>
          </p:cNvPicPr>
          <p:nvPr/>
        </p:nvPicPr>
        <p:blipFill>
          <a:blip r:embed="rId4" cstate="screen"/>
          <a:srcRect/>
          <a:stretch>
            <a:fillRect/>
          </a:stretch>
        </p:blipFill>
        <p:spPr bwMode="auto">
          <a:xfrm>
            <a:off x="4058" y="788097"/>
            <a:ext cx="9144446" cy="6185903"/>
          </a:xfrm>
          <a:prstGeom prst="rect">
            <a:avLst/>
          </a:prstGeom>
          <a:noFill/>
          <a:ln>
            <a:noFill/>
          </a:ln>
        </p:spPr>
      </p:pic>
      <p:sp>
        <p:nvSpPr>
          <p:cNvPr id="9" name="8 Rectángulo redondeado"/>
          <p:cNvSpPr/>
          <p:nvPr/>
        </p:nvSpPr>
        <p:spPr>
          <a:xfrm>
            <a:off x="1979712" y="3378501"/>
            <a:ext cx="4968503" cy="3096419"/>
          </a:xfrm>
          <a:prstGeom prst="roundRect">
            <a:avLst>
              <a:gd name="adj" fmla="val 11367"/>
            </a:avLst>
          </a:prstGeom>
          <a:solidFill>
            <a:schemeClr val="accent2">
              <a:lumMod val="20000"/>
              <a:lumOff val="80000"/>
              <a:alpha val="78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ca-ES"/>
          </a:p>
        </p:txBody>
      </p:sp>
      <p:sp>
        <p:nvSpPr>
          <p:cNvPr id="7" name="Rectangle 6"/>
          <p:cNvSpPr>
            <a:spLocks noChangeArrowheads="1"/>
          </p:cNvSpPr>
          <p:nvPr/>
        </p:nvSpPr>
        <p:spPr bwMode="auto">
          <a:xfrm>
            <a:off x="2366661" y="5490263"/>
            <a:ext cx="3929090" cy="891065"/>
          </a:xfrm>
          <a:prstGeom prst="rect">
            <a:avLst/>
          </a:prstGeom>
          <a:noFill/>
          <a:ln w="9525">
            <a:noFill/>
            <a:miter lim="800000"/>
            <a:headEnd/>
            <a:tailEnd/>
          </a:ln>
        </p:spPr>
        <p:txBody>
          <a:bodyPr/>
          <a:lstStyle/>
          <a:p>
            <a:pPr>
              <a:spcBef>
                <a:spcPct val="20000"/>
              </a:spcBef>
            </a:pPr>
            <a:r>
              <a:rPr lang="en-GB" sz="1400" dirty="0" err="1">
                <a:latin typeface="Arial" pitchFamily="34" charset="0"/>
                <a:cs typeface="Arial" pitchFamily="34" charset="0"/>
              </a:rPr>
              <a:t>Direcció</a:t>
            </a:r>
            <a:r>
              <a:rPr lang="en-GB" sz="1400" dirty="0">
                <a:latin typeface="Arial" pitchFamily="34" charset="0"/>
                <a:cs typeface="Arial" pitchFamily="34" charset="0"/>
              </a:rPr>
              <a:t>:</a:t>
            </a:r>
          </a:p>
          <a:p>
            <a:pPr>
              <a:lnSpc>
                <a:spcPts val="1700"/>
              </a:lnSpc>
            </a:pPr>
            <a:r>
              <a:rPr lang="en-GB" sz="1400" b="1" dirty="0" err="1">
                <a:latin typeface="Arial" pitchFamily="34" charset="0"/>
                <a:cs typeface="Arial" pitchFamily="34" charset="0"/>
              </a:rPr>
              <a:t>Edifici</a:t>
            </a:r>
            <a:r>
              <a:rPr lang="en-GB" sz="1400" b="1" dirty="0">
                <a:latin typeface="Arial" pitchFamily="34" charset="0"/>
                <a:cs typeface="Arial" pitchFamily="34" charset="0"/>
              </a:rPr>
              <a:t> A, </a:t>
            </a:r>
            <a:r>
              <a:rPr lang="en-GB" sz="1400" b="1" dirty="0" err="1">
                <a:latin typeface="Arial" pitchFamily="34" charset="0"/>
                <a:cs typeface="Arial" pitchFamily="34" charset="0"/>
              </a:rPr>
              <a:t>Finca</a:t>
            </a:r>
            <a:r>
              <a:rPr lang="en-GB" sz="1400" b="1" dirty="0">
                <a:latin typeface="Arial" pitchFamily="34" charset="0"/>
                <a:cs typeface="Arial" pitchFamily="34" charset="0"/>
              </a:rPr>
              <a:t> Camps </a:t>
            </a:r>
            <a:r>
              <a:rPr lang="en-GB" sz="1400" b="1" dirty="0" err="1">
                <a:latin typeface="Arial" pitchFamily="34" charset="0"/>
                <a:cs typeface="Arial" pitchFamily="34" charset="0"/>
              </a:rPr>
              <a:t>i</a:t>
            </a:r>
            <a:r>
              <a:rPr lang="en-GB" sz="1400" b="1" dirty="0">
                <a:latin typeface="Arial" pitchFamily="34" charset="0"/>
                <a:cs typeface="Arial" pitchFamily="34" charset="0"/>
              </a:rPr>
              <a:t> </a:t>
            </a:r>
            <a:r>
              <a:rPr lang="en-GB" sz="1400" b="1" dirty="0" err="1">
                <a:latin typeface="Arial" pitchFamily="34" charset="0"/>
                <a:cs typeface="Arial" pitchFamily="34" charset="0"/>
              </a:rPr>
              <a:t>Armet</a:t>
            </a:r>
            <a:r>
              <a:rPr lang="en-GB" sz="1400" b="1" dirty="0">
                <a:latin typeface="Arial" pitchFamily="34" charset="0"/>
                <a:cs typeface="Arial" pitchFamily="34" charset="0"/>
              </a:rPr>
              <a:t>, s/n.</a:t>
            </a:r>
            <a:br>
              <a:rPr lang="en-GB" sz="1400" b="1" dirty="0">
                <a:latin typeface="Arial" pitchFamily="34" charset="0"/>
                <a:cs typeface="Arial" pitchFamily="34" charset="0"/>
              </a:rPr>
            </a:br>
            <a:r>
              <a:rPr lang="en-GB" sz="1400" b="1" dirty="0">
                <a:latin typeface="Arial" pitchFamily="34" charset="0"/>
                <a:cs typeface="Arial" pitchFamily="34" charset="0"/>
              </a:rPr>
              <a:t>17121 </a:t>
            </a:r>
            <a:r>
              <a:rPr lang="en-GB" sz="1400" b="1" dirty="0" err="1">
                <a:latin typeface="Arial" pitchFamily="34" charset="0"/>
                <a:cs typeface="Arial" pitchFamily="34" charset="0"/>
              </a:rPr>
              <a:t>Monells</a:t>
            </a:r>
            <a:r>
              <a:rPr lang="en-GB" sz="1400" b="1" dirty="0">
                <a:latin typeface="Arial" pitchFamily="34" charset="0"/>
                <a:cs typeface="Arial" pitchFamily="34" charset="0"/>
              </a:rPr>
              <a:t> (Girona) Spain</a:t>
            </a:r>
          </a:p>
          <a:p>
            <a:pPr>
              <a:lnSpc>
                <a:spcPts val="1700"/>
              </a:lnSpc>
            </a:pPr>
            <a:r>
              <a:rPr lang="en-GB" sz="1400" b="1" dirty="0">
                <a:latin typeface="Arial" pitchFamily="34" charset="0"/>
                <a:cs typeface="Arial" pitchFamily="34" charset="0"/>
              </a:rPr>
              <a:t>Tel. +34 972 63 00 24</a:t>
            </a:r>
            <a:endParaRPr lang="en-GB" sz="1600" dirty="0">
              <a:latin typeface="Arial" pitchFamily="34" charset="0"/>
              <a:cs typeface="Arial" pitchFamily="34" charset="0"/>
            </a:endParaRPr>
          </a:p>
        </p:txBody>
      </p:sp>
      <p:sp>
        <p:nvSpPr>
          <p:cNvPr id="6" name="Rectangle 7"/>
          <p:cNvSpPr>
            <a:spLocks noChangeArrowheads="1"/>
          </p:cNvSpPr>
          <p:nvPr/>
        </p:nvSpPr>
        <p:spPr bwMode="auto">
          <a:xfrm>
            <a:off x="2386830" y="3954565"/>
            <a:ext cx="4561385" cy="1479568"/>
          </a:xfrm>
          <a:prstGeom prst="rect">
            <a:avLst/>
          </a:prstGeom>
          <a:noFill/>
          <a:ln w="9525">
            <a:noFill/>
            <a:miter lim="800000"/>
            <a:headEnd/>
            <a:tailEnd/>
          </a:ln>
        </p:spPr>
        <p:txBody>
          <a:bodyPr/>
          <a:lstStyle/>
          <a:p>
            <a:pPr marL="342900" indent="-342900">
              <a:spcBef>
                <a:spcPct val="20000"/>
              </a:spcBef>
            </a:pPr>
            <a:endParaRPr lang="es-ES" dirty="0">
              <a:latin typeface="Arial" pitchFamily="34" charset="0"/>
              <a:cs typeface="Arial" pitchFamily="34" charset="0"/>
            </a:endParaRPr>
          </a:p>
          <a:p>
            <a:pPr marL="342900" indent="-342900">
              <a:lnSpc>
                <a:spcPct val="114000"/>
              </a:lnSpc>
              <a:spcBef>
                <a:spcPct val="20000"/>
              </a:spcBef>
            </a:pPr>
            <a:r>
              <a:rPr lang="es-ES" sz="1400" b="1" dirty="0">
                <a:latin typeface="Arial" pitchFamily="34" charset="0"/>
                <a:cs typeface="Arial" pitchFamily="34" charset="0"/>
              </a:rPr>
              <a:t>Xavier Felipe                                 </a:t>
            </a:r>
          </a:p>
          <a:p>
            <a:pPr marL="342900" indent="-342900">
              <a:lnSpc>
                <a:spcPct val="114000"/>
              </a:lnSpc>
            </a:pPr>
            <a:r>
              <a:rPr lang="es-ES" sz="1400" b="1" dirty="0" err="1">
                <a:latin typeface="Arial" pitchFamily="34" charset="0"/>
                <a:cs typeface="Arial" pitchFamily="34" charset="0"/>
              </a:rPr>
              <a:t>Tecnologia</a:t>
            </a:r>
            <a:r>
              <a:rPr lang="es-ES" sz="1400" b="1" dirty="0">
                <a:latin typeface="Arial" pitchFamily="34" charset="0"/>
                <a:cs typeface="Arial" pitchFamily="34" charset="0"/>
              </a:rPr>
              <a:t> </a:t>
            </a:r>
            <a:r>
              <a:rPr lang="es-ES" sz="1400" b="1" dirty="0" err="1">
                <a:latin typeface="Arial" pitchFamily="34" charset="0"/>
                <a:cs typeface="Arial" pitchFamily="34" charset="0"/>
              </a:rPr>
              <a:t>dels</a:t>
            </a:r>
            <a:r>
              <a:rPr lang="es-ES" sz="1400" b="1" dirty="0">
                <a:latin typeface="Arial" pitchFamily="34" charset="0"/>
                <a:cs typeface="Arial" pitchFamily="34" charset="0"/>
              </a:rPr>
              <a:t> </a:t>
            </a:r>
            <a:r>
              <a:rPr lang="es-ES" sz="1400" b="1" dirty="0" err="1">
                <a:latin typeface="Arial" pitchFamily="34" charset="0"/>
                <a:cs typeface="Arial" pitchFamily="34" charset="0"/>
              </a:rPr>
              <a:t>Aliments</a:t>
            </a:r>
            <a:endParaRPr lang="es-ES" sz="1400" b="1" dirty="0">
              <a:latin typeface="Arial" pitchFamily="34" charset="0"/>
              <a:cs typeface="Arial" pitchFamily="34" charset="0"/>
            </a:endParaRPr>
          </a:p>
          <a:p>
            <a:pPr marL="342900" indent="-342900">
              <a:lnSpc>
                <a:spcPct val="114000"/>
              </a:lnSpc>
            </a:pPr>
            <a:r>
              <a:rPr lang="es-ES" sz="1400" b="1" dirty="0">
                <a:solidFill>
                  <a:srgbClr val="BE1238"/>
                </a:solidFill>
                <a:latin typeface="Arial" pitchFamily="34" charset="0"/>
                <a:cs typeface="Arial" pitchFamily="34" charset="0"/>
                <a:hlinkClick r:id="rId5"/>
              </a:rPr>
              <a:t>xavier.felipe@irta.cat</a:t>
            </a:r>
            <a:r>
              <a:rPr lang="es-ES" sz="1400" b="1" dirty="0">
                <a:solidFill>
                  <a:srgbClr val="BE1238"/>
                </a:solidFill>
                <a:latin typeface="Arial" pitchFamily="34" charset="0"/>
                <a:cs typeface="Arial" pitchFamily="34" charset="0"/>
              </a:rPr>
              <a:t> </a:t>
            </a:r>
          </a:p>
          <a:p>
            <a:pPr marL="342900" indent="-342900">
              <a:lnSpc>
                <a:spcPct val="114000"/>
              </a:lnSpc>
            </a:pPr>
            <a:r>
              <a:rPr lang="es-ES" sz="1400" b="1" dirty="0">
                <a:latin typeface="Arial" pitchFamily="34" charset="0"/>
                <a:cs typeface="Arial" pitchFamily="34" charset="0"/>
                <a:hlinkClick r:id="rId6"/>
              </a:rPr>
              <a:t>https://www.linkedin.com/in/xavier-felipe-75b3731b</a:t>
            </a:r>
            <a:endParaRPr lang="es-ES" sz="1400" b="1" dirty="0">
              <a:latin typeface="Arial" pitchFamily="34" charset="0"/>
              <a:cs typeface="Arial" pitchFamily="34" charset="0"/>
            </a:endParaRPr>
          </a:p>
          <a:p>
            <a:pPr marL="342900" indent="-342900">
              <a:lnSpc>
                <a:spcPct val="114000"/>
              </a:lnSpc>
            </a:pPr>
            <a:endParaRPr lang="es-ES" sz="1400" b="1" dirty="0">
              <a:latin typeface="Arial" pitchFamily="34" charset="0"/>
              <a:cs typeface="Arial" pitchFamily="34" charset="0"/>
            </a:endParaRPr>
          </a:p>
          <a:p>
            <a:pPr marL="342900" indent="-342900"/>
            <a:endParaRPr lang="es-ES" sz="1400" b="1" dirty="0">
              <a:latin typeface="Arial" pitchFamily="34" charset="0"/>
              <a:cs typeface="Arial" pitchFamily="34" charset="0"/>
            </a:endParaRPr>
          </a:p>
          <a:p>
            <a:pPr marL="342900" indent="-342900"/>
            <a:endParaRPr lang="es-ES" sz="1600" dirty="0">
              <a:latin typeface="Arial" pitchFamily="34" charset="0"/>
              <a:cs typeface="Arial" pitchFamily="34" charset="0"/>
            </a:endParaRPr>
          </a:p>
          <a:p>
            <a:pPr marL="342900" indent="-342900">
              <a:spcBef>
                <a:spcPct val="20000"/>
              </a:spcBef>
              <a:buFontTx/>
              <a:buChar char="•"/>
            </a:pPr>
            <a:endParaRPr lang="es-ES" sz="1600" dirty="0">
              <a:latin typeface="Arial" pitchFamily="34" charset="0"/>
              <a:cs typeface="Arial" pitchFamily="34" charset="0"/>
            </a:endParaRPr>
          </a:p>
        </p:txBody>
      </p:sp>
      <p:sp>
        <p:nvSpPr>
          <p:cNvPr id="29" name="28 Rectángulo"/>
          <p:cNvSpPr/>
          <p:nvPr/>
        </p:nvSpPr>
        <p:spPr>
          <a:xfrm>
            <a:off x="-252536" y="3441798"/>
            <a:ext cx="8280920" cy="584775"/>
          </a:xfrm>
          <a:prstGeom prst="rect">
            <a:avLst/>
          </a:prstGeom>
        </p:spPr>
        <p:txBody>
          <a:bodyPr wrap="square">
            <a:spAutoFit/>
          </a:bodyPr>
          <a:lstStyle/>
          <a:p>
            <a:pPr marL="450850" lvl="0" indent="-273050" algn="ctr" eaLnBrk="0" hangingPunct="0">
              <a:spcBef>
                <a:spcPts val="1200"/>
              </a:spcBef>
              <a:buClr>
                <a:srgbClr val="92D050"/>
              </a:buClr>
              <a:defRPr/>
            </a:pPr>
            <a:r>
              <a:rPr lang="ca-ES" sz="3200" b="1" dirty="0">
                <a:solidFill>
                  <a:srgbClr val="C00000"/>
                </a:solidFill>
                <a:latin typeface="Arial" pitchFamily="34" charset="0"/>
                <a:ea typeface="ＭＳ Ｐゴシック" pitchFamily="-106" charset="-128"/>
                <a:cs typeface="Arial" pitchFamily="34" charset="0"/>
              </a:rPr>
              <a:t>Moltes gràcies</a:t>
            </a:r>
            <a:endParaRPr lang="ca-ES" dirty="0">
              <a:latin typeface="Arial" pitchFamily="34" charset="0"/>
              <a:ea typeface="ＭＳ Ｐゴシック" pitchFamily="-106" charset="-128"/>
              <a:cs typeface="Arial" pitchFamily="34" charset="0"/>
            </a:endParaRPr>
          </a:p>
        </p:txBody>
      </p:sp>
    </p:spTree>
    <p:extLst>
      <p:ext uri="{BB962C8B-B14F-4D97-AF65-F5344CB8AC3E}">
        <p14:creationId xmlns:p14="http://schemas.microsoft.com/office/powerpoint/2010/main" val="57320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620713"/>
            <a:ext cx="9144000" cy="5040312"/>
          </a:xfrm>
        </p:spPr>
        <p:txBody>
          <a:bodyPr>
            <a:noAutofit/>
          </a:bodyPr>
          <a:lstStyle/>
          <a:p>
            <a:pPr marL="0" lvl="0" indent="0" fontAlgn="base">
              <a:lnSpc>
                <a:spcPts val="1900"/>
              </a:lnSpc>
              <a:spcBef>
                <a:spcPts val="600"/>
              </a:spcBef>
              <a:spcAft>
                <a:spcPts val="600"/>
              </a:spcAft>
              <a:buClr>
                <a:srgbClr val="C00000"/>
              </a:buClr>
              <a:buNone/>
              <a:tabLst>
                <a:tab pos="1009650" algn="l"/>
                <a:tab pos="2886075" algn="l"/>
                <a:tab pos="3794125" algn="l"/>
                <a:tab pos="4703763" algn="l"/>
              </a:tabLst>
            </a:pPr>
            <a:endParaRPr lang="ca-ES" sz="1600" dirty="0">
              <a:latin typeface="Arial" pitchFamily="34" charset="0"/>
              <a:cs typeface="Arial" pitchFamily="34" charset="0"/>
            </a:endParaRPr>
          </a:p>
          <a:p>
            <a:pPr marL="92075" indent="0" fontAlgn="base">
              <a:lnSpc>
                <a:spcPts val="1900"/>
              </a:lnSpc>
              <a:spcBef>
                <a:spcPts val="600"/>
              </a:spcBef>
              <a:spcAft>
                <a:spcPts val="600"/>
              </a:spcAft>
              <a:buClr>
                <a:srgbClr val="C00000"/>
              </a:buClr>
              <a:tabLst>
                <a:tab pos="1009650" algn="l"/>
                <a:tab pos="2886075" algn="l"/>
                <a:tab pos="3794125" algn="l"/>
                <a:tab pos="4703763" algn="l"/>
              </a:tabLst>
            </a:pPr>
            <a:r>
              <a:rPr lang="ca-ES" sz="1400" b="1" dirty="0">
                <a:latin typeface="Arial" pitchFamily="34" charset="0"/>
                <a:cs typeface="Arial" pitchFamily="34" charset="0"/>
              </a:rPr>
              <a:t>  L'IRTA </a:t>
            </a:r>
            <a:r>
              <a:rPr lang="ca-ES" sz="1400" dirty="0">
                <a:latin typeface="Arial" pitchFamily="34" charset="0"/>
                <a:cs typeface="Arial" pitchFamily="34" charset="0"/>
              </a:rPr>
              <a:t>és una institució pública de recerca adscrita al </a:t>
            </a:r>
            <a:r>
              <a:rPr lang="ca-ES" sz="1400" b="1" dirty="0">
                <a:latin typeface="Arial" pitchFamily="34" charset="0"/>
                <a:cs typeface="Arial" pitchFamily="34" charset="0"/>
              </a:rPr>
              <a:t>Departament d'Agricultura, Ramaderia, Pesca, Alimentació i Medi Natural de la Generalitat de Catalunya</a:t>
            </a:r>
            <a:r>
              <a:rPr lang="ca-ES" sz="1400" dirty="0">
                <a:latin typeface="Arial" pitchFamily="34" charset="0"/>
                <a:cs typeface="Arial" pitchFamily="34" charset="0"/>
              </a:rPr>
              <a:t>. La missió de l'IRTA és la de contribuir a la modernització, competitivitat i desenvolupament sostenible dels sectors agrari, alimentari i aqüícola, al subministrament d'aliments saludables i de qualitat i, en general, a la millora del benestar de la població</a:t>
            </a:r>
            <a:r>
              <a:rPr lang="ca-ES" sz="1400" b="1" dirty="0">
                <a:latin typeface="Arial" pitchFamily="34" charset="0"/>
                <a:cs typeface="Arial" pitchFamily="34" charset="0"/>
              </a:rPr>
              <a:t>.</a:t>
            </a:r>
          </a:p>
          <a:p>
            <a:pPr marL="92075" indent="0" fontAlgn="base">
              <a:lnSpc>
                <a:spcPts val="1900"/>
              </a:lnSpc>
              <a:spcBef>
                <a:spcPts val="1800"/>
              </a:spcBef>
              <a:spcAft>
                <a:spcPts val="600"/>
              </a:spcAft>
              <a:buClr>
                <a:srgbClr val="C00000"/>
              </a:buClr>
              <a:tabLst>
                <a:tab pos="1009650" algn="l"/>
                <a:tab pos="2886075" algn="l"/>
                <a:tab pos="3794125" algn="l"/>
                <a:tab pos="4703763" algn="l"/>
              </a:tabLst>
            </a:pPr>
            <a:r>
              <a:rPr lang="ca-ES" sz="1400" b="1" dirty="0">
                <a:latin typeface="Arial" pitchFamily="34" charset="0"/>
                <a:cs typeface="Arial" pitchFamily="34" charset="0"/>
              </a:rPr>
              <a:t>  L’objectiu del IRTA  és buscar un industrial que pugui implementar la tecnologia  per l’elaboració del concentrat de cremós establint un conveni d'assessorament a 3-5 anys, oferint:</a:t>
            </a:r>
            <a:endParaRPr lang="ca-ES" sz="1400" dirty="0">
              <a:latin typeface="Arial" pitchFamily="34" charset="0"/>
              <a:cs typeface="Arial" pitchFamily="34" charset="0"/>
            </a:endParaRPr>
          </a:p>
          <a:p>
            <a:pPr marL="266700" lvl="1" indent="92075" eaLnBrk="0" hangingPunct="0">
              <a:lnSpc>
                <a:spcPts val="1900"/>
              </a:lnSpc>
              <a:spcBef>
                <a:spcPts val="300"/>
              </a:spcBef>
              <a:spcAft>
                <a:spcPts val="300"/>
              </a:spcAft>
              <a:buFont typeface="Arial" pitchFamily="34" charset="0"/>
              <a:buChar char="•"/>
              <a:defRPr/>
            </a:pPr>
            <a:r>
              <a:rPr lang="ca-ES" sz="1400" dirty="0">
                <a:latin typeface="Arial" pitchFamily="34" charset="0"/>
                <a:ea typeface="ＭＳ Ｐゴシック" pitchFamily="-106" charset="-128"/>
                <a:cs typeface="Arial" pitchFamily="34" charset="0"/>
              </a:rPr>
              <a:t> Una </a:t>
            </a:r>
            <a:r>
              <a:rPr lang="ca-ES" sz="1400" b="1" dirty="0">
                <a:solidFill>
                  <a:srgbClr val="C00000"/>
                </a:solidFill>
                <a:latin typeface="Arial" pitchFamily="34" charset="0"/>
                <a:ea typeface="ＭＳ Ｐゴシック" pitchFamily="-106" charset="-128"/>
                <a:cs typeface="Arial" pitchFamily="34" charset="0"/>
              </a:rPr>
              <a:t>nova tecnologia R+D </a:t>
            </a:r>
            <a:r>
              <a:rPr lang="ca-ES" sz="1400" dirty="0">
                <a:latin typeface="Arial" pitchFamily="34" charset="0"/>
                <a:ea typeface="ＭＳ Ｐゴシック" pitchFamily="-106" charset="-128"/>
                <a:cs typeface="Arial" pitchFamily="34" charset="0"/>
              </a:rPr>
              <a:t>implementada amb un Centre Investigació de Referència.</a:t>
            </a:r>
          </a:p>
          <a:p>
            <a:pPr marL="266700" lvl="1" indent="92075" eaLnBrk="0" hangingPunct="0">
              <a:lnSpc>
                <a:spcPts val="1900"/>
              </a:lnSpc>
              <a:spcBef>
                <a:spcPts val="300"/>
              </a:spcBef>
              <a:spcAft>
                <a:spcPts val="300"/>
              </a:spcAft>
              <a:buFont typeface="Arial" pitchFamily="34" charset="0"/>
              <a:buChar char="•"/>
              <a:defRPr/>
            </a:pPr>
            <a:r>
              <a:rPr lang="ca-ES" sz="1400" dirty="0">
                <a:latin typeface="Arial" pitchFamily="34" charset="0"/>
                <a:ea typeface="ＭＳ Ｐゴシック" pitchFamily="-106" charset="-128"/>
                <a:cs typeface="Arial" pitchFamily="34" charset="0"/>
              </a:rPr>
              <a:t> Un procés d’optimització d’</a:t>
            </a:r>
            <a:r>
              <a:rPr lang="ca-ES" sz="1400" b="1" dirty="0">
                <a:solidFill>
                  <a:srgbClr val="C00000"/>
                </a:solidFill>
                <a:latin typeface="Arial" pitchFamily="34" charset="0"/>
                <a:ea typeface="ＭＳ Ｐゴシック" pitchFamily="-106" charset="-128"/>
                <a:cs typeface="Arial" pitchFamily="34" charset="0"/>
              </a:rPr>
              <a:t>eficiència</a:t>
            </a:r>
            <a:r>
              <a:rPr lang="ca-ES" sz="1400" dirty="0">
                <a:latin typeface="Arial" pitchFamily="34" charset="0"/>
                <a:ea typeface="ＭＳ Ｐゴシック" pitchFamily="-106" charset="-128"/>
                <a:cs typeface="Arial" pitchFamily="34" charset="0"/>
              </a:rPr>
              <a:t> i </a:t>
            </a:r>
            <a:r>
              <a:rPr lang="ca-ES" sz="1400" b="1" dirty="0">
                <a:solidFill>
                  <a:srgbClr val="C00000"/>
                </a:solidFill>
                <a:latin typeface="Arial" pitchFamily="34" charset="0"/>
                <a:ea typeface="ＭＳ Ｐゴシック" pitchFamily="-106" charset="-128"/>
                <a:cs typeface="Arial" pitchFamily="34" charset="0"/>
              </a:rPr>
              <a:t>recursos</a:t>
            </a:r>
            <a:r>
              <a:rPr lang="ca-ES" sz="1400" dirty="0">
                <a:latin typeface="Arial" pitchFamily="34" charset="0"/>
                <a:ea typeface="ＭＳ Ｐゴシック" pitchFamily="-106" charset="-128"/>
                <a:cs typeface="Arial" pitchFamily="34" charset="0"/>
              </a:rPr>
              <a:t> per la seva producció a la demanda del client.</a:t>
            </a:r>
          </a:p>
          <a:p>
            <a:pPr marL="266700" lvl="1" indent="92075" eaLnBrk="0" hangingPunct="0">
              <a:lnSpc>
                <a:spcPts val="1900"/>
              </a:lnSpc>
              <a:spcBef>
                <a:spcPts val="300"/>
              </a:spcBef>
              <a:spcAft>
                <a:spcPts val="300"/>
              </a:spcAft>
              <a:buFont typeface="Arial" pitchFamily="34" charset="0"/>
              <a:buChar char="•"/>
              <a:defRPr/>
            </a:pPr>
            <a:r>
              <a:rPr lang="ca-ES" sz="1400" dirty="0">
                <a:latin typeface="Arial" pitchFamily="34" charset="0"/>
                <a:ea typeface="ＭＳ Ｐゴシック" pitchFamily="-106" charset="-128"/>
                <a:cs typeface="Arial" pitchFamily="34" charset="0"/>
              </a:rPr>
              <a:t> Capacitat per elaborar nous productes làctics i lineals amb </a:t>
            </a:r>
            <a:r>
              <a:rPr lang="ca-ES" sz="1400" b="1" dirty="0">
                <a:solidFill>
                  <a:srgbClr val="C00000"/>
                </a:solidFill>
                <a:latin typeface="Arial" pitchFamily="34" charset="0"/>
                <a:ea typeface="ＭＳ Ｐゴシック" pitchFamily="-106" charset="-128"/>
                <a:cs typeface="Arial" pitchFamily="34" charset="0"/>
              </a:rPr>
              <a:t>valor afegit</a:t>
            </a:r>
            <a:r>
              <a:rPr lang="ca-ES" sz="1400" dirty="0">
                <a:latin typeface="Arial" pitchFamily="34" charset="0"/>
                <a:ea typeface="ＭＳ Ｐゴシック" pitchFamily="-106" charset="-128"/>
                <a:cs typeface="Arial" pitchFamily="34" charset="0"/>
              </a:rPr>
              <a:t>.</a:t>
            </a:r>
          </a:p>
          <a:p>
            <a:pPr marL="266700" lvl="1" indent="92075" eaLnBrk="0" hangingPunct="0">
              <a:lnSpc>
                <a:spcPts val="1900"/>
              </a:lnSpc>
              <a:spcBef>
                <a:spcPts val="300"/>
              </a:spcBef>
              <a:spcAft>
                <a:spcPts val="300"/>
              </a:spcAft>
              <a:buFont typeface="Arial" pitchFamily="34" charset="0"/>
              <a:buChar char="•"/>
              <a:defRPr/>
            </a:pPr>
            <a:r>
              <a:rPr lang="ca-ES" sz="1400" dirty="0">
                <a:latin typeface="Arial" pitchFamily="34" charset="0"/>
                <a:ea typeface="ＭＳ Ｐゴシック" pitchFamily="-106" charset="-128"/>
                <a:cs typeface="Arial" pitchFamily="34" charset="0"/>
              </a:rPr>
              <a:t> </a:t>
            </a:r>
            <a:r>
              <a:rPr lang="ca-ES" sz="1400" spc="-20" dirty="0">
                <a:latin typeface="Arial" pitchFamily="34" charset="0"/>
                <a:ea typeface="ＭＳ Ｐゴシック" pitchFamily="-106" charset="-128"/>
                <a:cs typeface="Arial" pitchFamily="34" charset="0"/>
              </a:rPr>
              <a:t>Eficiència econòmica als clients de l’industrial, </a:t>
            </a:r>
            <a:r>
              <a:rPr lang="ca-ES" sz="1400" b="1" spc="-20" dirty="0">
                <a:solidFill>
                  <a:srgbClr val="C00000"/>
                </a:solidFill>
                <a:latin typeface="Arial" pitchFamily="34" charset="0"/>
                <a:ea typeface="ＭＳ Ｐゴシック" pitchFamily="-106" charset="-128"/>
                <a:cs typeface="Arial" pitchFamily="34" charset="0"/>
              </a:rPr>
              <a:t>millora de la logística </a:t>
            </a:r>
            <a:r>
              <a:rPr lang="ca-ES" sz="1400" spc="-20" dirty="0">
                <a:latin typeface="Arial" pitchFamily="34" charset="0"/>
                <a:ea typeface="ＭＳ Ｐゴシック" pitchFamily="-106" charset="-128"/>
                <a:cs typeface="Arial" pitchFamily="34" charset="0"/>
              </a:rPr>
              <a:t>amb </a:t>
            </a:r>
            <a:r>
              <a:rPr lang="ca-ES" sz="1400" b="1" spc="-20" dirty="0">
                <a:solidFill>
                  <a:srgbClr val="C00000"/>
                </a:solidFill>
                <a:latin typeface="Arial" pitchFamily="34" charset="0"/>
                <a:ea typeface="ＭＳ Ｐゴシック" pitchFamily="-106" charset="-128"/>
                <a:cs typeface="Arial" pitchFamily="34" charset="0"/>
              </a:rPr>
              <a:t>accés a un producte de qualitat</a:t>
            </a:r>
            <a:r>
              <a:rPr lang="ca-ES" sz="1400" spc="-20" dirty="0">
                <a:latin typeface="Arial" pitchFamily="34" charset="0"/>
                <a:ea typeface="ＭＳ Ｐゴシック" pitchFamily="-106" charset="-128"/>
                <a:cs typeface="Arial" pitchFamily="34" charset="0"/>
              </a:rPr>
              <a:t>.</a:t>
            </a:r>
          </a:p>
          <a:p>
            <a:pPr marL="266700" lvl="1" indent="92075" eaLnBrk="0" hangingPunct="0">
              <a:lnSpc>
                <a:spcPts val="1900"/>
              </a:lnSpc>
              <a:spcBef>
                <a:spcPts val="300"/>
              </a:spcBef>
              <a:spcAft>
                <a:spcPts val="300"/>
              </a:spcAft>
              <a:buFont typeface="Arial" pitchFamily="34" charset="0"/>
              <a:buChar char="•"/>
              <a:defRPr/>
            </a:pPr>
            <a:r>
              <a:rPr lang="ca-ES" sz="1400" dirty="0">
                <a:latin typeface="Arial" pitchFamily="34" charset="0"/>
                <a:ea typeface="ＭＳ Ｐゴシック" pitchFamily="-106" charset="-128"/>
                <a:cs typeface="Arial" pitchFamily="34" charset="0"/>
              </a:rPr>
              <a:t> Cessió de la </a:t>
            </a:r>
            <a:r>
              <a:rPr lang="ca-ES" sz="1400" b="1" dirty="0">
                <a:solidFill>
                  <a:srgbClr val="C00000"/>
                </a:solidFill>
                <a:latin typeface="Arial" pitchFamily="34" charset="0"/>
                <a:ea typeface="ＭＳ Ｐゴシック" pitchFamily="-106" charset="-128"/>
                <a:cs typeface="Arial" pitchFamily="34" charset="0"/>
              </a:rPr>
              <a:t>patent </a:t>
            </a:r>
            <a:r>
              <a:rPr lang="ca-ES" sz="1400" b="1" dirty="0">
                <a:latin typeface="Arial" pitchFamily="34" charset="0"/>
                <a:ea typeface="ＭＳ Ｐゴシック" pitchFamily="-106" charset="-128"/>
                <a:cs typeface="Arial" pitchFamily="34" charset="0"/>
              </a:rPr>
              <a:t>(*)</a:t>
            </a:r>
            <a:r>
              <a:rPr lang="ca-ES" sz="1400" b="1" dirty="0">
                <a:solidFill>
                  <a:srgbClr val="C00000"/>
                </a:solidFill>
                <a:latin typeface="Arial" pitchFamily="34" charset="0"/>
                <a:ea typeface="ＭＳ Ｐゴシック" pitchFamily="-106" charset="-128"/>
                <a:cs typeface="Arial" pitchFamily="34" charset="0"/>
              </a:rPr>
              <a:t> </a:t>
            </a:r>
            <a:r>
              <a:rPr lang="ca-ES" sz="1400" dirty="0">
                <a:latin typeface="Arial" pitchFamily="34" charset="0"/>
                <a:ea typeface="ＭＳ Ｐゴシック" pitchFamily="-106" charset="-128"/>
                <a:cs typeface="Arial" pitchFamily="34" charset="0"/>
              </a:rPr>
              <a:t>per elaboració de la base de formatge fresc en un tipus d’aplicació o nínxol de mercat.</a:t>
            </a:r>
          </a:p>
          <a:p>
            <a:pPr marL="92075" indent="0" eaLnBrk="0" hangingPunct="0">
              <a:lnSpc>
                <a:spcPts val="1900"/>
              </a:lnSpc>
              <a:spcBef>
                <a:spcPts val="1800"/>
              </a:spcBef>
              <a:spcAft>
                <a:spcPts val="600"/>
              </a:spcAft>
              <a:buClr>
                <a:srgbClr val="C00000"/>
              </a:buClr>
              <a:defRPr/>
            </a:pPr>
            <a:r>
              <a:rPr lang="ca-ES" sz="1400" dirty="0">
                <a:latin typeface="Arial" pitchFamily="34" charset="0"/>
                <a:cs typeface="Arial" pitchFamily="34" charset="0"/>
              </a:rPr>
              <a:t>  La inversió màxima estimada per una  NOVA  planta automatitzada amb capacitat de processar 10.000l  de llet és de </a:t>
            </a:r>
            <a:r>
              <a:rPr lang="ca-ES" sz="1400" b="1" dirty="0">
                <a:latin typeface="Arial" pitchFamily="34" charset="0"/>
                <a:ea typeface="ＭＳ Ｐゴシック" pitchFamily="-106" charset="-128"/>
                <a:cs typeface="Arial" pitchFamily="34" charset="0"/>
              </a:rPr>
              <a:t>1,3 Mill €</a:t>
            </a:r>
            <a:r>
              <a:rPr lang="ca-ES" sz="1400" dirty="0">
                <a:latin typeface="Arial" pitchFamily="34" charset="0"/>
                <a:ea typeface="ＭＳ Ｐゴシック" pitchFamily="-106" charset="-128"/>
                <a:cs typeface="Arial" pitchFamily="34" charset="0"/>
              </a:rPr>
              <a:t>, en plantes que elaboren formatge la inversió es mínima, uns </a:t>
            </a:r>
            <a:r>
              <a:rPr lang="ca-ES" sz="1400" b="1" dirty="0">
                <a:latin typeface="Arial" pitchFamily="34" charset="0"/>
                <a:ea typeface="ＭＳ Ｐゴシック" pitchFamily="-106" charset="-128"/>
                <a:cs typeface="Arial" pitchFamily="34" charset="0"/>
              </a:rPr>
              <a:t>200.000€.</a:t>
            </a:r>
            <a:endParaRPr lang="ca-ES" sz="1400" b="1" baseline="30000" dirty="0">
              <a:latin typeface="Arial" pitchFamily="34" charset="0"/>
              <a:ea typeface="ＭＳ Ｐゴシック" pitchFamily="-106" charset="-128"/>
              <a:cs typeface="Arial" pitchFamily="34" charset="0"/>
            </a:endParaRPr>
          </a:p>
          <a:p>
            <a:pPr marL="92075" indent="0" eaLnBrk="0" hangingPunct="0">
              <a:lnSpc>
                <a:spcPts val="1900"/>
              </a:lnSpc>
              <a:spcBef>
                <a:spcPts val="1800"/>
              </a:spcBef>
              <a:spcAft>
                <a:spcPts val="600"/>
              </a:spcAft>
              <a:buClr>
                <a:srgbClr val="C00000"/>
              </a:buClr>
              <a:defRPr/>
            </a:pPr>
            <a:r>
              <a:rPr lang="ca-ES" sz="1600" b="1" baseline="30000" dirty="0">
                <a:solidFill>
                  <a:schemeClr val="tx1">
                    <a:lumMod val="75000"/>
                    <a:lumOff val="25000"/>
                  </a:schemeClr>
                </a:solidFill>
                <a:latin typeface="Arial" pitchFamily="34" charset="0"/>
                <a:ea typeface="ＭＳ Ｐゴシック" pitchFamily="-106" charset="-128"/>
                <a:cs typeface="Arial" pitchFamily="34" charset="0"/>
              </a:rPr>
              <a:t>  </a:t>
            </a:r>
            <a:r>
              <a:rPr lang="ca-ES" sz="1400" dirty="0">
                <a:latin typeface="Arial" pitchFamily="34" charset="0"/>
                <a:cs typeface="Arial" pitchFamily="34" charset="0"/>
              </a:rPr>
              <a:t>La producció prevista és de  </a:t>
            </a:r>
            <a:r>
              <a:rPr lang="ca-ES" sz="1400" b="1" dirty="0">
                <a:latin typeface="Arial" pitchFamily="34" charset="0"/>
                <a:cs typeface="Arial" pitchFamily="34" charset="0"/>
              </a:rPr>
              <a:t>367.725 Kg/any.</a:t>
            </a:r>
          </a:p>
          <a:p>
            <a:pPr marL="92075" indent="0" eaLnBrk="0" hangingPunct="0">
              <a:lnSpc>
                <a:spcPts val="1900"/>
              </a:lnSpc>
              <a:spcBef>
                <a:spcPts val="1800"/>
              </a:spcBef>
              <a:spcAft>
                <a:spcPts val="600"/>
              </a:spcAft>
              <a:buClr>
                <a:srgbClr val="C00000"/>
              </a:buClr>
              <a:defRPr/>
            </a:pPr>
            <a:r>
              <a:rPr lang="ca-ES" sz="1400" b="1" dirty="0">
                <a:latin typeface="Arial" pitchFamily="34" charset="0"/>
                <a:cs typeface="Arial" pitchFamily="34" charset="0"/>
              </a:rPr>
              <a:t>  </a:t>
            </a:r>
            <a:r>
              <a:rPr lang="ca-ES" sz="1400" dirty="0">
                <a:latin typeface="Arial" pitchFamily="34" charset="0"/>
                <a:cs typeface="Arial" pitchFamily="34" charset="0"/>
              </a:rPr>
              <a:t>El preu d’una ració de 80 g posada al mercat és de </a:t>
            </a:r>
            <a:r>
              <a:rPr lang="ca-ES" sz="1400" b="1" dirty="0">
                <a:latin typeface="Arial" pitchFamily="34" charset="0"/>
                <a:cs typeface="Arial" pitchFamily="34" charset="0"/>
              </a:rPr>
              <a:t>0,29€ </a:t>
            </a:r>
          </a:p>
        </p:txBody>
      </p:sp>
      <p:sp>
        <p:nvSpPr>
          <p:cNvPr id="6" name="5 Rectángulo"/>
          <p:cNvSpPr/>
          <p:nvPr/>
        </p:nvSpPr>
        <p:spPr>
          <a:xfrm>
            <a:off x="3059113" y="6405379"/>
            <a:ext cx="5940871" cy="335989"/>
          </a:xfrm>
          <a:prstGeom prst="rect">
            <a:avLst/>
          </a:prstGeom>
        </p:spPr>
        <p:txBody>
          <a:bodyPr wrap="square">
            <a:spAutoFit/>
          </a:bodyPr>
          <a:lstStyle/>
          <a:p>
            <a:pPr marL="92075" indent="0" algn="r" eaLnBrk="0" hangingPunct="0">
              <a:lnSpc>
                <a:spcPts val="1900"/>
              </a:lnSpc>
              <a:spcBef>
                <a:spcPts val="600"/>
              </a:spcBef>
              <a:spcAft>
                <a:spcPts val="600"/>
              </a:spcAft>
              <a:buClr>
                <a:srgbClr val="C00000"/>
              </a:buClr>
              <a:defRPr/>
            </a:pPr>
            <a:r>
              <a:rPr lang="ca-ES" dirty="0">
                <a:solidFill>
                  <a:schemeClr val="tx1">
                    <a:lumMod val="65000"/>
                    <a:lumOff val="35000"/>
                  </a:schemeClr>
                </a:solidFill>
                <a:latin typeface="Arial" pitchFamily="34" charset="0"/>
                <a:ea typeface="Calibri" pitchFamily="34" charset="0"/>
                <a:cs typeface="Arial" pitchFamily="34" charset="0"/>
              </a:rPr>
              <a:t>  </a:t>
            </a:r>
            <a:r>
              <a:rPr lang="ca-ES" sz="1200" b="1" dirty="0">
                <a:solidFill>
                  <a:schemeClr val="tx1">
                    <a:lumMod val="65000"/>
                    <a:lumOff val="35000"/>
                  </a:schemeClr>
                </a:solidFill>
                <a:latin typeface="Arial" pitchFamily="34" charset="0"/>
                <a:ea typeface="Calibri" pitchFamily="34" charset="0"/>
                <a:cs typeface="Arial" pitchFamily="34" charset="0"/>
              </a:rPr>
              <a:t>(*) </a:t>
            </a:r>
            <a:r>
              <a:rPr lang="ca-ES" sz="1200" dirty="0">
                <a:solidFill>
                  <a:schemeClr val="tx1">
                    <a:lumMod val="65000"/>
                    <a:lumOff val="35000"/>
                  </a:schemeClr>
                </a:solidFill>
                <a:latin typeface="Arial" pitchFamily="34" charset="0"/>
                <a:ea typeface="Calibri" pitchFamily="34" charset="0"/>
                <a:cs typeface="Arial" pitchFamily="34" charset="0"/>
              </a:rPr>
              <a:t>P</a:t>
            </a:r>
            <a:r>
              <a:rPr lang="ca-ES" sz="1100" dirty="0">
                <a:solidFill>
                  <a:schemeClr val="tx1">
                    <a:lumMod val="65000"/>
                    <a:lumOff val="35000"/>
                  </a:schemeClr>
                </a:solidFill>
                <a:latin typeface="Arial" pitchFamily="34" charset="0"/>
                <a:ea typeface="Calibri" pitchFamily="34" charset="0"/>
                <a:cs typeface="Arial" pitchFamily="34" charset="0"/>
              </a:rPr>
              <a:t>atent: 201331744 (V/Ref.: codi: I1038; N/Ref.: P26860ES00)</a:t>
            </a:r>
            <a:endParaRPr lang="ca-ES" sz="1600" dirty="0">
              <a:solidFill>
                <a:schemeClr val="tx1">
                  <a:lumMod val="65000"/>
                  <a:lumOff val="35000"/>
                </a:schemeClr>
              </a:solidFill>
              <a:latin typeface="Arial" pitchFamily="34" charset="0"/>
              <a:ea typeface="Calibri" pitchFamily="34" charset="0"/>
              <a:cs typeface="Arial" pitchFamily="34" charset="0"/>
            </a:endParaRPr>
          </a:p>
        </p:txBody>
      </p:sp>
      <p:grpSp>
        <p:nvGrpSpPr>
          <p:cNvPr id="7" name="6 Grupo"/>
          <p:cNvGrpSpPr/>
          <p:nvPr/>
        </p:nvGrpSpPr>
        <p:grpSpPr>
          <a:xfrm>
            <a:off x="2843808" y="451613"/>
            <a:ext cx="907935" cy="302931"/>
            <a:chOff x="2891433" y="370756"/>
            <a:chExt cx="1101711" cy="396107"/>
          </a:xfrm>
        </p:grpSpPr>
        <p:sp>
          <p:nvSpPr>
            <p:cNvPr id="8" name="7 Recortar rectángulo de esquina sencilla"/>
            <p:cNvSpPr/>
            <p:nvPr/>
          </p:nvSpPr>
          <p:spPr>
            <a:xfrm flipH="1">
              <a:off x="2891433" y="370756"/>
              <a:ext cx="1101711" cy="360040"/>
            </a:xfrm>
            <a:prstGeom prst="snip1Rect">
              <a:avLst>
                <a:gd name="adj" fmla="val 35320"/>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Unicode MS" pitchFamily="34" charset="-128"/>
                <a:ea typeface="Arial Unicode MS" pitchFamily="34" charset="-128"/>
                <a:cs typeface="Arial Unicode MS" pitchFamily="34" charset="-128"/>
              </a:endParaRPr>
            </a:p>
          </p:txBody>
        </p:sp>
        <p:sp>
          <p:nvSpPr>
            <p:cNvPr id="9" name="8 Rectángulo"/>
            <p:cNvSpPr/>
            <p:nvPr/>
          </p:nvSpPr>
          <p:spPr>
            <a:xfrm>
              <a:off x="3035450" y="404664"/>
              <a:ext cx="813451" cy="362199"/>
            </a:xfrm>
            <a:prstGeom prst="rect">
              <a:avLst/>
            </a:prstGeom>
          </p:spPr>
          <p:txBody>
            <a:bodyPr wrap="none">
              <a:spAutoFit/>
            </a:bodyPr>
            <a:lstStyle/>
            <a:p>
              <a:pPr marL="457200" indent="-457200">
                <a:spcAft>
                  <a:spcPts val="1800"/>
                </a:spcAft>
                <a:buClr>
                  <a:schemeClr val="accent1"/>
                </a:buClr>
                <a:buSzPct val="107000"/>
                <a:defRPr/>
              </a:pPr>
              <a:r>
                <a:rPr lang="ca-ES" sz="1200" b="1" dirty="0">
                  <a:solidFill>
                    <a:schemeClr val="bg1"/>
                  </a:solidFill>
                  <a:latin typeface="Arial Unicode MS" pitchFamily="34" charset="-128"/>
                  <a:ea typeface="Arial Unicode MS" pitchFamily="34" charset="-128"/>
                  <a:cs typeface="Arial Unicode MS" pitchFamily="34" charset="-128"/>
                </a:rPr>
                <a:t>Resum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39 CuadroTexto"/>
          <p:cNvSpPr txBox="1"/>
          <p:nvPr/>
        </p:nvSpPr>
        <p:spPr>
          <a:xfrm>
            <a:off x="251520" y="1020792"/>
            <a:ext cx="8892480" cy="3647152"/>
          </a:xfrm>
          <a:prstGeom prst="rect">
            <a:avLst/>
          </a:prstGeom>
          <a:noFill/>
        </p:spPr>
        <p:txBody>
          <a:bodyPr wrap="square" rtlCol="0">
            <a:spAutoFit/>
          </a:bodyPr>
          <a:lstStyle/>
          <a:p>
            <a:pPr>
              <a:spcBef>
                <a:spcPts val="600"/>
              </a:spcBef>
              <a:buClr>
                <a:srgbClr val="C00000"/>
              </a:buClr>
              <a:buFont typeface="Arial" pitchFamily="34" charset="0"/>
              <a:buChar char="•"/>
            </a:pPr>
            <a:r>
              <a:rPr lang="ca-ES" sz="1400" dirty="0">
                <a:latin typeface="Arial" pitchFamily="34" charset="0"/>
                <a:cs typeface="Arial" pitchFamily="34" charset="0"/>
              </a:rPr>
              <a:t> </a:t>
            </a:r>
            <a:r>
              <a:rPr lang="ca-ES" sz="1400" b="1" dirty="0">
                <a:latin typeface="Arial" pitchFamily="34" charset="0"/>
                <a:cs typeface="Arial" pitchFamily="34" charset="0"/>
              </a:rPr>
              <a:t>  L'IRTA </a:t>
            </a:r>
            <a:r>
              <a:rPr lang="ca-ES" sz="1400" dirty="0">
                <a:latin typeface="Arial" pitchFamily="34" charset="0"/>
                <a:cs typeface="Arial" pitchFamily="34" charset="0"/>
              </a:rPr>
              <a:t>és un centre d'investigació que disposa d'una àmplia experiència en el desenvolupament de producte , conseqüència de treballs experimentals realitzats durant els últims anys. En aquest sentit, som capaços de proporcionar una assistència integral en el seu desenvolupament, afavorint la garantia d'èxit en el llançament comercial.</a:t>
            </a:r>
          </a:p>
          <a:p>
            <a:pPr>
              <a:spcBef>
                <a:spcPts val="600"/>
              </a:spcBef>
              <a:spcAft>
                <a:spcPts val="1200"/>
              </a:spcAft>
              <a:buClr>
                <a:srgbClr val="C00000"/>
              </a:buClr>
            </a:pPr>
            <a:r>
              <a:rPr lang="ca-ES" sz="1400" i="1" dirty="0">
                <a:latin typeface="Arial" pitchFamily="34" charset="0"/>
                <a:cs typeface="Arial" pitchFamily="34" charset="0"/>
              </a:rPr>
              <a:t>Aquesta assistència abasta, entre d'altres, aspectes com ara caracterització i </a:t>
            </a:r>
            <a:r>
              <a:rPr lang="ca-ES" sz="1400" b="1" i="1" dirty="0">
                <a:latin typeface="Arial" pitchFamily="34" charset="0"/>
                <a:cs typeface="Arial" pitchFamily="34" charset="0"/>
              </a:rPr>
              <a:t>avaluació de l'aptitud tecnològica de les matèries primeres</a:t>
            </a:r>
            <a:r>
              <a:rPr lang="ca-ES" sz="1400" i="1" dirty="0">
                <a:latin typeface="Arial" pitchFamily="34" charset="0"/>
                <a:cs typeface="Arial" pitchFamily="34" charset="0"/>
              </a:rPr>
              <a:t>, </a:t>
            </a:r>
            <a:r>
              <a:rPr lang="ca-ES" sz="1400" b="1" i="1" dirty="0">
                <a:latin typeface="Arial" pitchFamily="34" charset="0"/>
                <a:cs typeface="Arial" pitchFamily="34" charset="0"/>
              </a:rPr>
              <a:t>identificació de receptes </a:t>
            </a:r>
            <a:r>
              <a:rPr lang="ca-ES" sz="1400" i="1" dirty="0">
                <a:latin typeface="Arial" pitchFamily="34" charset="0"/>
                <a:cs typeface="Arial" pitchFamily="34" charset="0"/>
              </a:rPr>
              <a:t>i </a:t>
            </a:r>
            <a:r>
              <a:rPr lang="ca-ES" sz="1400" b="1" i="1" dirty="0">
                <a:latin typeface="Arial" pitchFamily="34" charset="0"/>
                <a:cs typeface="Arial" pitchFamily="34" charset="0"/>
              </a:rPr>
              <a:t>selecció d'ingredients</a:t>
            </a:r>
            <a:r>
              <a:rPr lang="ca-ES" sz="1400" i="1" dirty="0">
                <a:latin typeface="Arial" pitchFamily="34" charset="0"/>
                <a:cs typeface="Arial" pitchFamily="34" charset="0"/>
              </a:rPr>
              <a:t>, </a:t>
            </a:r>
            <a:r>
              <a:rPr lang="ca-ES" sz="1400" b="1" i="1" dirty="0">
                <a:latin typeface="Arial" pitchFamily="34" charset="0"/>
                <a:cs typeface="Arial" pitchFamily="34" charset="0"/>
              </a:rPr>
              <a:t>ajust dels tractaments d'higienització</a:t>
            </a:r>
            <a:r>
              <a:rPr lang="ca-ES" sz="1400" i="1" dirty="0">
                <a:latin typeface="Arial" pitchFamily="34" charset="0"/>
                <a:cs typeface="Arial" pitchFamily="34" charset="0"/>
              </a:rPr>
              <a:t> (IV gamma) i </a:t>
            </a:r>
            <a:r>
              <a:rPr lang="ca-ES" sz="1400" b="1" i="1" dirty="0">
                <a:latin typeface="Arial" pitchFamily="34" charset="0"/>
                <a:cs typeface="Arial" pitchFamily="34" charset="0"/>
              </a:rPr>
              <a:t>del tractament tèrmic (</a:t>
            </a:r>
            <a:r>
              <a:rPr lang="ca-ES" sz="1400" i="1" dirty="0">
                <a:latin typeface="Arial" pitchFamily="34" charset="0"/>
                <a:cs typeface="Arial" pitchFamily="34" charset="0"/>
              </a:rPr>
              <a:t>V gamma) </a:t>
            </a:r>
            <a:r>
              <a:rPr lang="ca-ES" sz="1400" b="1" i="1" dirty="0">
                <a:latin typeface="Arial" pitchFamily="34" charset="0"/>
                <a:cs typeface="Arial" pitchFamily="34" charset="0"/>
              </a:rPr>
              <a:t>per assolir la caducitat i qualitat sensorial i nutricional desitjada, selecció dels materials d'envasat, i estudis de vida útil microbiològics i sensorials</a:t>
            </a:r>
            <a:r>
              <a:rPr lang="ca-ES" sz="1400" i="1" dirty="0">
                <a:latin typeface="Arial" pitchFamily="34" charset="0"/>
                <a:cs typeface="Arial" pitchFamily="34" charset="0"/>
              </a:rPr>
              <a:t>.</a:t>
            </a:r>
          </a:p>
          <a:p>
            <a:pPr>
              <a:spcBef>
                <a:spcPts val="2400"/>
              </a:spcBef>
              <a:spcAft>
                <a:spcPts val="600"/>
              </a:spcAft>
              <a:buClr>
                <a:srgbClr val="C00000"/>
              </a:buClr>
              <a:buFont typeface="Arial" pitchFamily="34" charset="0"/>
              <a:buChar char="•"/>
            </a:pPr>
            <a:r>
              <a:rPr lang="ca-ES" sz="1400" dirty="0">
                <a:latin typeface="Arial" pitchFamily="34" charset="0"/>
                <a:cs typeface="Arial" pitchFamily="34" charset="0"/>
              </a:rPr>
              <a:t>  La tecnologia patentada és una combinació de </a:t>
            </a:r>
            <a:r>
              <a:rPr lang="ca-ES" sz="1400" b="1" dirty="0">
                <a:solidFill>
                  <a:srgbClr val="C00000"/>
                </a:solidFill>
                <a:latin typeface="Arial" pitchFamily="34" charset="0"/>
                <a:cs typeface="Arial" pitchFamily="34" charset="0"/>
              </a:rPr>
              <a:t>congelació i regeneració </a:t>
            </a:r>
            <a:r>
              <a:rPr lang="ca-ES" sz="1400" dirty="0">
                <a:latin typeface="Arial" pitchFamily="34" charset="0"/>
                <a:cs typeface="Arial" pitchFamily="34" charset="0"/>
              </a:rPr>
              <a:t>aplicada als </a:t>
            </a:r>
            <a:r>
              <a:rPr lang="ca-ES" sz="1400" b="1" dirty="0">
                <a:latin typeface="Arial" pitchFamily="34" charset="0"/>
                <a:cs typeface="Arial" pitchFamily="34" charset="0"/>
              </a:rPr>
              <a:t>formatges frescos no àcids</a:t>
            </a:r>
            <a:r>
              <a:rPr lang="ca-ES" sz="1400" i="1" dirty="0">
                <a:latin typeface="Arial" pitchFamily="34" charset="0"/>
                <a:cs typeface="Arial" pitchFamily="34" charset="0"/>
              </a:rPr>
              <a:t>. Es tracta bàsicament de preparar una massa de formatge, segons unes condicions concretes d’elaboració, perquè pugui ser congelada sense una afectació negativa de la seva estructura. Aquesta massa es pot transportar i conservar congelada durant mesos, i quan es requereixi, es pot regenerar, tornant a afegir líquid i batent la mescla, perquè doni</a:t>
            </a:r>
            <a:r>
              <a:rPr lang="ca-ES" sz="1400" dirty="0">
                <a:latin typeface="Arial" pitchFamily="34" charset="0"/>
                <a:cs typeface="Arial" pitchFamily="34" charset="0"/>
              </a:rPr>
              <a:t> </a:t>
            </a:r>
            <a:r>
              <a:rPr lang="ca-ES" sz="1400" b="1" dirty="0">
                <a:solidFill>
                  <a:srgbClr val="C00000"/>
                </a:solidFill>
                <a:latin typeface="Arial" pitchFamily="34" charset="0"/>
                <a:cs typeface="Arial" pitchFamily="34" charset="0"/>
              </a:rPr>
              <a:t>un producte molt cremós i un punt escumós</a:t>
            </a:r>
            <a:r>
              <a:rPr lang="ca-ES" sz="1400" dirty="0">
                <a:latin typeface="Arial" pitchFamily="34" charset="0"/>
                <a:cs typeface="Arial" pitchFamily="34" charset="0"/>
              </a:rPr>
              <a:t>.</a:t>
            </a:r>
          </a:p>
        </p:txBody>
      </p:sp>
      <p:sp>
        <p:nvSpPr>
          <p:cNvPr id="27" name="26 Rectángulo"/>
          <p:cNvSpPr/>
          <p:nvPr/>
        </p:nvSpPr>
        <p:spPr>
          <a:xfrm>
            <a:off x="361828" y="1412776"/>
            <a:ext cx="290464" cy="369332"/>
          </a:xfrm>
          <a:prstGeom prst="rect">
            <a:avLst/>
          </a:prstGeom>
        </p:spPr>
        <p:txBody>
          <a:bodyPr wrap="none">
            <a:spAutoFit/>
          </a:bodyPr>
          <a:lstStyle/>
          <a:p>
            <a:r>
              <a:rPr lang="ca-ES" dirty="0"/>
              <a:t>  </a:t>
            </a:r>
          </a:p>
        </p:txBody>
      </p:sp>
      <p:sp>
        <p:nvSpPr>
          <p:cNvPr id="28" name="27 CuadroTexto"/>
          <p:cNvSpPr txBox="1"/>
          <p:nvPr/>
        </p:nvSpPr>
        <p:spPr>
          <a:xfrm>
            <a:off x="254690" y="4797152"/>
            <a:ext cx="8892480" cy="1461939"/>
          </a:xfrm>
          <a:prstGeom prst="rect">
            <a:avLst/>
          </a:prstGeom>
          <a:noFill/>
        </p:spPr>
        <p:txBody>
          <a:bodyPr wrap="square" rtlCol="0">
            <a:spAutoFit/>
          </a:bodyPr>
          <a:lstStyle/>
          <a:p>
            <a:pPr>
              <a:spcBef>
                <a:spcPts val="600"/>
              </a:spcBef>
              <a:spcAft>
                <a:spcPts val="600"/>
              </a:spcAft>
              <a:buClr>
                <a:srgbClr val="C00000"/>
              </a:buClr>
              <a:buFont typeface="Arial" pitchFamily="34" charset="0"/>
              <a:buChar char="•"/>
            </a:pPr>
            <a:r>
              <a:rPr lang="ca-ES" sz="1400" dirty="0">
                <a:latin typeface="Arial" pitchFamily="34" charset="0"/>
                <a:cs typeface="Arial" pitchFamily="34" charset="0"/>
              </a:rPr>
              <a:t> Les Persones claus o equip de recerca del </a:t>
            </a:r>
            <a:r>
              <a:rPr lang="ca-ES" sz="1400" dirty="0">
                <a:latin typeface="Segoe Script" pitchFamily="34" charset="0"/>
                <a:ea typeface="Calibri" pitchFamily="34" charset="0"/>
                <a:cs typeface="Arial" pitchFamily="34" charset="0"/>
              </a:rPr>
              <a:t>Concentrat </a:t>
            </a:r>
            <a:r>
              <a:rPr lang="ca-ES" sz="1400" b="1" dirty="0">
                <a:latin typeface="Segoe Script" pitchFamily="34" charset="0"/>
                <a:ea typeface="Calibri" pitchFamily="34" charset="0"/>
                <a:cs typeface="Arial" pitchFamily="34" charset="0"/>
              </a:rPr>
              <a:t>Cremós </a:t>
            </a:r>
            <a:r>
              <a:rPr lang="ca-ES" sz="1400" dirty="0">
                <a:latin typeface="Arial" pitchFamily="34" charset="0"/>
                <a:cs typeface="Arial" pitchFamily="34" charset="0"/>
              </a:rPr>
              <a:t> :</a:t>
            </a:r>
          </a:p>
          <a:p>
            <a:r>
              <a:rPr lang="ca-ES" sz="1400" b="1" dirty="0">
                <a:latin typeface="Arial" pitchFamily="34" charset="0"/>
                <a:cs typeface="Arial" pitchFamily="34" charset="0"/>
              </a:rPr>
              <a:t>Dr. Xavier Felipe. </a:t>
            </a:r>
            <a:r>
              <a:rPr lang="ca-ES" sz="1400" dirty="0">
                <a:latin typeface="Arial" pitchFamily="34" charset="0"/>
                <a:cs typeface="Arial" pitchFamily="34" charset="0"/>
              </a:rPr>
              <a:t>Investigador.</a:t>
            </a:r>
            <a:r>
              <a:rPr lang="ca-ES" sz="1100" b="1" dirty="0">
                <a:latin typeface="Arial" pitchFamily="34" charset="0"/>
                <a:cs typeface="Arial" pitchFamily="34" charset="0"/>
              </a:rPr>
              <a:t> </a:t>
            </a:r>
            <a:r>
              <a:rPr lang="ca-ES" sz="1400" dirty="0">
                <a:latin typeface="Arial" pitchFamily="34" charset="0"/>
                <a:cs typeface="Arial" pitchFamily="34" charset="0"/>
              </a:rPr>
              <a:t>Trenta anys d’experiència en contractes i projectes relacionats amb el sector làctic. Assessor d’empreses en el desenvolupament de nous productes i en la solució de problemes de producció. </a:t>
            </a:r>
          </a:p>
          <a:p>
            <a:r>
              <a:rPr lang="ca-ES" sz="1400" b="1" dirty="0">
                <a:latin typeface="Arial" pitchFamily="34" charset="0"/>
                <a:cs typeface="Arial" pitchFamily="34" charset="0"/>
              </a:rPr>
              <a:t>Dra. Dolors Guàrdia</a:t>
            </a:r>
            <a:r>
              <a:rPr lang="ca-ES" sz="1400" i="1" dirty="0">
                <a:latin typeface="Arial" pitchFamily="34" charset="0"/>
                <a:cs typeface="Arial" pitchFamily="34" charset="0"/>
              </a:rPr>
              <a:t>. </a:t>
            </a:r>
            <a:r>
              <a:rPr lang="ca-ES" sz="1400" dirty="0">
                <a:latin typeface="Arial" pitchFamily="34" charset="0"/>
                <a:cs typeface="Arial" pitchFamily="34" charset="0"/>
              </a:rPr>
              <a:t>Investigadora anàlisi sensorial.</a:t>
            </a:r>
          </a:p>
          <a:p>
            <a:r>
              <a:rPr lang="ca-ES" sz="1400" b="1" dirty="0">
                <a:latin typeface="Arial" pitchFamily="34" charset="0"/>
                <a:cs typeface="Arial" pitchFamily="34" charset="0"/>
              </a:rPr>
              <a:t>Sr. Grau Mates.</a:t>
            </a:r>
            <a:r>
              <a:rPr lang="ca-ES" sz="1400" dirty="0">
                <a:latin typeface="Arial" pitchFamily="34" charset="0"/>
                <a:cs typeface="Arial" pitchFamily="34" charset="0"/>
              </a:rPr>
              <a:t> Suport a d’investigació. Tècnic especialista. </a:t>
            </a:r>
          </a:p>
        </p:txBody>
      </p:sp>
      <p:grpSp>
        <p:nvGrpSpPr>
          <p:cNvPr id="7" name="6 Grupo"/>
          <p:cNvGrpSpPr/>
          <p:nvPr/>
        </p:nvGrpSpPr>
        <p:grpSpPr>
          <a:xfrm>
            <a:off x="3883133" y="457622"/>
            <a:ext cx="907935" cy="302931"/>
            <a:chOff x="4146175" y="370756"/>
            <a:chExt cx="1101711" cy="396107"/>
          </a:xfrm>
        </p:grpSpPr>
        <p:sp>
          <p:nvSpPr>
            <p:cNvPr id="8" name="7 Recortar rectángulo de esquina sencilla"/>
            <p:cNvSpPr/>
            <p:nvPr/>
          </p:nvSpPr>
          <p:spPr>
            <a:xfrm flipH="1">
              <a:off x="4146175" y="370756"/>
              <a:ext cx="1101711" cy="360040"/>
            </a:xfrm>
            <a:prstGeom prst="snip1Rect">
              <a:avLst>
                <a:gd name="adj" fmla="val 35320"/>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Unicode MS" pitchFamily="34" charset="-128"/>
                <a:ea typeface="Arial Unicode MS" pitchFamily="34" charset="-128"/>
                <a:cs typeface="Arial Unicode MS" pitchFamily="34" charset="-128"/>
              </a:endParaRPr>
            </a:p>
          </p:txBody>
        </p:sp>
        <p:sp>
          <p:nvSpPr>
            <p:cNvPr id="9" name="8 Rectángulo"/>
            <p:cNvSpPr/>
            <p:nvPr/>
          </p:nvSpPr>
          <p:spPr>
            <a:xfrm>
              <a:off x="4259585" y="404664"/>
              <a:ext cx="875695" cy="362199"/>
            </a:xfrm>
            <a:prstGeom prst="rect">
              <a:avLst/>
            </a:prstGeom>
          </p:spPr>
          <p:txBody>
            <a:bodyPr wrap="none">
              <a:spAutoFit/>
            </a:bodyPr>
            <a:lstStyle/>
            <a:p>
              <a:pPr marL="457200" indent="-457200">
                <a:spcAft>
                  <a:spcPts val="1800"/>
                </a:spcAft>
                <a:buClr>
                  <a:schemeClr val="accent1"/>
                </a:buClr>
                <a:buSzPct val="107000"/>
                <a:defRPr/>
              </a:pPr>
              <a:r>
                <a:rPr lang="ca-ES" sz="1200" b="1" dirty="0">
                  <a:solidFill>
                    <a:schemeClr val="bg1"/>
                  </a:solidFill>
                  <a:latin typeface="Arial Unicode MS" pitchFamily="34" charset="-128"/>
                  <a:ea typeface="Arial Unicode MS" pitchFamily="34" charset="-128"/>
                  <a:cs typeface="Arial Unicode MS" pitchFamily="34" charset="-128"/>
                </a:rPr>
                <a:t>Cremós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80528" y="3334533"/>
            <a:ext cx="8711952" cy="31188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ts val="800"/>
              </a:spcBef>
              <a:spcAft>
                <a:spcPts val="800"/>
              </a:spcAft>
              <a:buClr>
                <a:srgbClr val="C00000"/>
              </a:buClr>
              <a:buFont typeface="Arial" pitchFamily="34" charset="0"/>
              <a:buChar char="•"/>
            </a:pPr>
            <a:r>
              <a:rPr lang="ca-ES" dirty="0">
                <a:latin typeface="Arial" pitchFamily="34" charset="0"/>
                <a:ea typeface="ＭＳ Ｐゴシック" pitchFamily="-106" charset="-128"/>
                <a:cs typeface="Arial" pitchFamily="34" charset="0"/>
              </a:rPr>
              <a:t>  ATRIBUTS</a:t>
            </a:r>
            <a:r>
              <a:rPr lang="ca-ES" dirty="0">
                <a:latin typeface="Arial" pitchFamily="34" charset="0"/>
                <a:ea typeface="Calibri" pitchFamily="34" charset="0"/>
                <a:cs typeface="Arial" pitchFamily="34" charset="0"/>
              </a:rPr>
              <a:t>. </a:t>
            </a:r>
            <a:r>
              <a:rPr kumimoji="0" lang="ca-ES" sz="1400" b="0" i="0" u="none" strike="noStrike" cap="none" normalizeH="0" baseline="0" dirty="0">
                <a:ln>
                  <a:noFill/>
                </a:ln>
                <a:solidFill>
                  <a:schemeClr val="tx1"/>
                </a:solidFill>
                <a:effectLst/>
                <a:latin typeface="Arial" pitchFamily="34" charset="0"/>
                <a:ea typeface="Calibri" pitchFamily="34" charset="0"/>
                <a:cs typeface="Arial" pitchFamily="34" charset="0"/>
              </a:rPr>
              <a:t>La “Base de Formatge congelada” respon a una nova tipologia de producte amb un nou posicionament respecte als productes similars:</a:t>
            </a:r>
            <a:r>
              <a:rPr kumimoji="0" lang="es-ES" sz="1400" b="0" i="0" u="none" strike="noStrike" cap="none" normalizeH="0" baseline="0" dirty="0">
                <a:ln>
                  <a:noFill/>
                </a:ln>
                <a:solidFill>
                  <a:schemeClr val="tx1"/>
                </a:solidFill>
                <a:effectLst/>
                <a:latin typeface="Arial" pitchFamily="34" charset="0"/>
                <a:ea typeface="Calibri" pitchFamily="34" charset="0"/>
                <a:cs typeface="Arial" pitchFamily="34" charset="0"/>
              </a:rPr>
              <a:t> </a:t>
            </a:r>
            <a:endParaRPr kumimoji="0" lang="ca-ES" sz="1400" b="0" i="0" u="none" strike="noStrike" cap="none" normalizeH="0" baseline="0" dirty="0">
              <a:ln>
                <a:noFill/>
              </a:ln>
              <a:solidFill>
                <a:schemeClr val="tx1"/>
              </a:solidFill>
              <a:effectLst/>
              <a:latin typeface="Arial" pitchFamily="34" charset="0"/>
              <a:cs typeface="Arial" pitchFamily="34" charset="0"/>
            </a:endParaRPr>
          </a:p>
          <a:p>
            <a:pPr lvl="1" algn="just" eaLnBrk="0" fontAlgn="base" hangingPunct="0">
              <a:spcBef>
                <a:spcPts val="800"/>
              </a:spcBef>
              <a:spcAft>
                <a:spcPts val="800"/>
              </a:spcAft>
            </a:pPr>
            <a:r>
              <a:rPr kumimoji="0" lang="ca-ES" sz="1400" b="1" i="0" u="none" strike="noStrike" cap="none" normalizeH="0" baseline="0" dirty="0">
                <a:ln>
                  <a:noFill/>
                </a:ln>
                <a:solidFill>
                  <a:schemeClr val="tx1"/>
                </a:solidFill>
                <a:effectLst/>
                <a:latin typeface="Arial" pitchFamily="34" charset="0"/>
                <a:ea typeface="Calibri" pitchFamily="34" charset="0"/>
                <a:cs typeface="Arial" pitchFamily="34" charset="0"/>
              </a:rPr>
              <a:t>Durabilitat.</a:t>
            </a:r>
            <a:endParaRPr kumimoji="0" lang="ca-ES" sz="1400" b="0" i="0" u="none" strike="noStrike" cap="none" normalizeH="0" baseline="0" dirty="0">
              <a:ln>
                <a:noFill/>
              </a:ln>
              <a:solidFill>
                <a:schemeClr val="tx1"/>
              </a:solidFill>
              <a:effectLst/>
              <a:latin typeface="Arial" pitchFamily="34" charset="0"/>
              <a:cs typeface="Arial" pitchFamily="34" charset="0"/>
            </a:endParaRPr>
          </a:p>
          <a:p>
            <a:pPr lvl="1" algn="just" eaLnBrk="0" fontAlgn="base" hangingPunct="0">
              <a:spcBef>
                <a:spcPts val="800"/>
              </a:spcBef>
              <a:spcAft>
                <a:spcPts val="800"/>
              </a:spcAft>
            </a:pPr>
            <a:r>
              <a:rPr kumimoji="0" lang="ca-ES" sz="1400" b="1" i="0" u="none" strike="noStrike" cap="none" normalizeH="0" baseline="0" dirty="0">
                <a:ln>
                  <a:noFill/>
                </a:ln>
                <a:solidFill>
                  <a:schemeClr val="tx1"/>
                </a:solidFill>
                <a:effectLst/>
                <a:latin typeface="Arial" pitchFamily="34" charset="0"/>
                <a:ea typeface="Calibri" pitchFamily="34" charset="0"/>
                <a:cs typeface="Arial" pitchFamily="34" charset="0"/>
              </a:rPr>
              <a:t>Flexibilitat en la fórmula i capacitat d’elaboració de lots especials per tipologia i característiques de la matèria prima.</a:t>
            </a:r>
            <a:endParaRPr kumimoji="0" lang="ca-ES" sz="1400" b="0" i="0" u="none" strike="noStrike" cap="none" normalizeH="0" baseline="0" dirty="0">
              <a:ln>
                <a:noFill/>
              </a:ln>
              <a:solidFill>
                <a:schemeClr val="tx1"/>
              </a:solidFill>
              <a:effectLst/>
              <a:latin typeface="Arial" pitchFamily="34" charset="0"/>
              <a:cs typeface="Arial" pitchFamily="34" charset="0"/>
            </a:endParaRPr>
          </a:p>
          <a:p>
            <a:pPr lvl="1" algn="just" eaLnBrk="0" fontAlgn="base" hangingPunct="0">
              <a:spcBef>
                <a:spcPts val="800"/>
              </a:spcBef>
              <a:spcAft>
                <a:spcPts val="800"/>
              </a:spcAft>
            </a:pPr>
            <a:r>
              <a:rPr kumimoji="0" lang="ca-ES" sz="1400" b="1" i="0" u="none" strike="noStrike" cap="none" normalizeH="0" baseline="0" dirty="0">
                <a:ln>
                  <a:noFill/>
                </a:ln>
                <a:solidFill>
                  <a:schemeClr val="tx1"/>
                </a:solidFill>
                <a:effectLst/>
                <a:latin typeface="Arial" pitchFamily="34" charset="0"/>
                <a:ea typeface="Calibri" pitchFamily="34" charset="0"/>
                <a:cs typeface="Arial" pitchFamily="34" charset="0"/>
              </a:rPr>
              <a:t>Gran varietat de possibilitats culinàries per reconstituir la base en diferents receptes amb altres matèries primes alimentàries a més de la pròpia llet (aperitius i postres)</a:t>
            </a:r>
            <a:endParaRPr kumimoji="0" lang="ca-ES" sz="1400" b="0" i="0" u="none" strike="noStrike" cap="none" normalizeH="0" baseline="0" dirty="0">
              <a:ln>
                <a:noFill/>
              </a:ln>
              <a:solidFill>
                <a:schemeClr val="tx1"/>
              </a:solidFill>
              <a:effectLst/>
              <a:latin typeface="Arial" pitchFamily="34" charset="0"/>
              <a:cs typeface="Arial" pitchFamily="34" charset="0"/>
            </a:endParaRPr>
          </a:p>
          <a:p>
            <a:pPr lvl="1" algn="just" eaLnBrk="0" fontAlgn="base" hangingPunct="0">
              <a:spcBef>
                <a:spcPts val="800"/>
              </a:spcBef>
              <a:spcAft>
                <a:spcPts val="800"/>
              </a:spcAft>
            </a:pPr>
            <a:r>
              <a:rPr kumimoji="0" lang="ca-ES" sz="1400" b="1" i="0" u="none" strike="noStrike" cap="none" normalizeH="0" baseline="0" dirty="0">
                <a:ln>
                  <a:noFill/>
                </a:ln>
                <a:solidFill>
                  <a:schemeClr val="tx1"/>
                </a:solidFill>
                <a:effectLst/>
                <a:latin typeface="Arial" pitchFamily="34" charset="0"/>
                <a:ea typeface="Calibri" pitchFamily="34" charset="0"/>
                <a:cs typeface="Arial" pitchFamily="34" charset="0"/>
              </a:rPr>
              <a:t>Base làctica per a l’elaboració de productes de quarta gamma.</a:t>
            </a:r>
            <a:endParaRPr kumimoji="0" lang="ca-ES" sz="1400" b="0" i="0" u="none" strike="noStrike" cap="none" normalizeH="0" baseline="0" dirty="0">
              <a:ln>
                <a:noFill/>
              </a:ln>
              <a:solidFill>
                <a:schemeClr val="tx1"/>
              </a:solidFill>
              <a:effectLst/>
              <a:latin typeface="Arial" pitchFamily="34" charset="0"/>
              <a:cs typeface="Arial" pitchFamily="34" charset="0"/>
            </a:endParaRPr>
          </a:p>
          <a:p>
            <a:pPr lvl="1" algn="just" eaLnBrk="0" fontAlgn="base" hangingPunct="0">
              <a:spcBef>
                <a:spcPts val="800"/>
              </a:spcBef>
              <a:spcAft>
                <a:spcPts val="800"/>
              </a:spcAft>
            </a:pPr>
            <a:r>
              <a:rPr kumimoji="0" lang="ca-ES" sz="1400" b="1" i="0" u="none" strike="noStrike" cap="none" normalizeH="0" baseline="0" dirty="0">
                <a:ln>
                  <a:noFill/>
                </a:ln>
                <a:solidFill>
                  <a:schemeClr val="tx1"/>
                </a:solidFill>
                <a:effectLst/>
                <a:latin typeface="Arial" pitchFamily="34" charset="0"/>
                <a:ea typeface="Calibri" pitchFamily="34" charset="0"/>
                <a:cs typeface="Arial" pitchFamily="34" charset="0"/>
              </a:rPr>
              <a:t>Base làctica pel subministrament de medicaments.</a:t>
            </a:r>
            <a:endParaRPr kumimoji="0" lang="ca-ES" sz="1400" b="0" i="0" u="none" strike="noStrike" cap="none" normalizeH="0" baseline="0" dirty="0">
              <a:ln>
                <a:noFill/>
              </a:ln>
              <a:solidFill>
                <a:schemeClr val="tx1"/>
              </a:solidFill>
              <a:effectLst/>
              <a:latin typeface="Arial" pitchFamily="34" charset="0"/>
              <a:cs typeface="Arial" pitchFamily="34" charset="0"/>
            </a:endParaRPr>
          </a:p>
        </p:txBody>
      </p:sp>
      <p:sp>
        <p:nvSpPr>
          <p:cNvPr id="6" name="5 Rectángulo"/>
          <p:cNvSpPr/>
          <p:nvPr/>
        </p:nvSpPr>
        <p:spPr>
          <a:xfrm>
            <a:off x="179512" y="980728"/>
            <a:ext cx="8964488" cy="1877437"/>
          </a:xfrm>
          <a:prstGeom prst="rect">
            <a:avLst/>
          </a:prstGeom>
        </p:spPr>
        <p:txBody>
          <a:bodyPr wrap="square">
            <a:spAutoFit/>
          </a:bodyPr>
          <a:lstStyle/>
          <a:p>
            <a:pPr>
              <a:buClr>
                <a:srgbClr val="C00000"/>
              </a:buClr>
              <a:buFont typeface="Arial" pitchFamily="34" charset="0"/>
              <a:buChar char="•"/>
            </a:pPr>
            <a:r>
              <a:rPr lang="ca-ES" dirty="0">
                <a:latin typeface="Arial" pitchFamily="34" charset="0"/>
                <a:ea typeface="ＭＳ Ｐゴシック" pitchFamily="-106" charset="-128"/>
                <a:cs typeface="Arial" pitchFamily="34" charset="0"/>
              </a:rPr>
              <a:t> Descripció  de la proposta de</a:t>
            </a:r>
            <a:r>
              <a:rPr lang="ca-ES" dirty="0"/>
              <a:t> </a:t>
            </a:r>
            <a:r>
              <a:rPr lang="ca-ES" b="1" dirty="0"/>
              <a:t>VALOR </a:t>
            </a:r>
            <a:r>
              <a:rPr lang="ca-ES" u="sng" dirty="0">
                <a:latin typeface="Arial" pitchFamily="34" charset="0"/>
                <a:ea typeface="Calibri" pitchFamily="34" charset="0"/>
                <a:cs typeface="Arial" pitchFamily="34" charset="0"/>
              </a:rPr>
              <a:t>amb</a:t>
            </a:r>
            <a:r>
              <a:rPr lang="ca-ES" dirty="0">
                <a:latin typeface="Arial" pitchFamily="34" charset="0"/>
                <a:ea typeface="Calibri" pitchFamily="34" charset="0"/>
                <a:cs typeface="Arial" pitchFamily="34" charset="0"/>
              </a:rPr>
              <a:t> la Tecnologia i </a:t>
            </a:r>
            <a:r>
              <a:rPr lang="ca-ES" u="sng" dirty="0">
                <a:latin typeface="Arial" pitchFamily="34" charset="0"/>
                <a:ea typeface="Calibri" pitchFamily="34" charset="0"/>
                <a:cs typeface="Arial" pitchFamily="34" charset="0"/>
              </a:rPr>
              <a:t>recolzament </a:t>
            </a:r>
            <a:r>
              <a:rPr lang="ca-ES" dirty="0">
                <a:latin typeface="Arial" pitchFamily="34" charset="0"/>
                <a:ea typeface="Calibri" pitchFamily="34" charset="0"/>
                <a:cs typeface="Arial" pitchFamily="34" charset="0"/>
              </a:rPr>
              <a:t>de l’IRTA.</a:t>
            </a:r>
          </a:p>
          <a:p>
            <a:pPr>
              <a:buClr>
                <a:srgbClr val="C00000"/>
              </a:buClr>
            </a:pPr>
            <a:r>
              <a:rPr lang="ca-ES" dirty="0">
                <a:latin typeface="Arial" pitchFamily="34" charset="0"/>
                <a:ea typeface="Calibri" pitchFamily="34" charset="0"/>
                <a:cs typeface="Arial" pitchFamily="34" charset="0"/>
              </a:rPr>
              <a:t> </a:t>
            </a:r>
            <a:endParaRPr lang="ca-ES" dirty="0">
              <a:latin typeface="Arial" pitchFamily="34" charset="0"/>
              <a:cs typeface="Arial" pitchFamily="34" charset="0"/>
            </a:endParaRPr>
          </a:p>
          <a:p>
            <a:pPr lvl="1" eaLnBrk="0" fontAlgn="base" hangingPunct="0">
              <a:spcBef>
                <a:spcPct val="0"/>
              </a:spcBef>
              <a:spcAft>
                <a:spcPct val="0"/>
              </a:spcAft>
            </a:pPr>
            <a:r>
              <a:rPr lang="ca-ES" sz="1600" dirty="0">
                <a:latin typeface="Arial" pitchFamily="34" charset="0"/>
                <a:ea typeface="Calibri" pitchFamily="34" charset="0"/>
                <a:cs typeface="Arial" pitchFamily="34" charset="0"/>
              </a:rPr>
              <a:t>El </a:t>
            </a:r>
            <a:r>
              <a:rPr lang="ca-ES" sz="1600" dirty="0">
                <a:latin typeface="Segoe Script" pitchFamily="34" charset="0"/>
                <a:ea typeface="Calibri" pitchFamily="34" charset="0"/>
                <a:cs typeface="Arial" pitchFamily="34" charset="0"/>
              </a:rPr>
              <a:t>Concentrat </a:t>
            </a:r>
            <a:r>
              <a:rPr lang="ca-ES" sz="1600" b="1" dirty="0">
                <a:latin typeface="Segoe Script" pitchFamily="34" charset="0"/>
                <a:ea typeface="Calibri" pitchFamily="34" charset="0"/>
                <a:cs typeface="Arial" pitchFamily="34" charset="0"/>
              </a:rPr>
              <a:t>Cremós </a:t>
            </a:r>
            <a:r>
              <a:rPr lang="ca-ES" sz="1600" dirty="0">
                <a:latin typeface="Arial" pitchFamily="34" charset="0"/>
                <a:ea typeface="Calibri" pitchFamily="34" charset="0"/>
                <a:cs typeface="Arial" pitchFamily="34" charset="0"/>
              </a:rPr>
              <a:t>es congela per després elaborar els subproductes en funció de les demandes dels CLIENTS que distribueix com a INNOVADORS PRODUCTES LÀCTICS.</a:t>
            </a:r>
            <a:endParaRPr lang="ca-ES" sz="1600" dirty="0">
              <a:latin typeface="Arial" pitchFamily="34" charset="0"/>
              <a:cs typeface="Arial" pitchFamily="34" charset="0"/>
            </a:endParaRPr>
          </a:p>
          <a:p>
            <a:pPr lvl="0" eaLnBrk="0" fontAlgn="base" hangingPunct="0">
              <a:spcBef>
                <a:spcPct val="0"/>
              </a:spcBef>
              <a:spcAft>
                <a:spcPct val="0"/>
              </a:spcAft>
            </a:pPr>
            <a:endParaRPr lang="ca-ES" sz="1600" dirty="0">
              <a:latin typeface="Arial" pitchFamily="34" charset="0"/>
              <a:cs typeface="Arial" pitchFamily="34" charset="0"/>
            </a:endParaRPr>
          </a:p>
          <a:p>
            <a:pPr lvl="1" eaLnBrk="0" fontAlgn="base" hangingPunct="0">
              <a:spcBef>
                <a:spcPct val="0"/>
              </a:spcBef>
              <a:spcAft>
                <a:spcPct val="0"/>
              </a:spcAft>
            </a:pPr>
            <a:r>
              <a:rPr lang="ca-ES" sz="1600" dirty="0">
                <a:latin typeface="Arial" pitchFamily="34" charset="0"/>
                <a:ea typeface="Calibri" pitchFamily="34" charset="0"/>
                <a:cs typeface="Arial" pitchFamily="34" charset="0"/>
              </a:rPr>
              <a:t>Amb el CONVENI, el </a:t>
            </a:r>
            <a:r>
              <a:rPr lang="ca-ES" sz="1600" b="1" dirty="0">
                <a:latin typeface="Arial" pitchFamily="34" charset="0"/>
                <a:ea typeface="Calibri" pitchFamily="34" charset="0"/>
                <a:cs typeface="Arial" pitchFamily="34" charset="0"/>
              </a:rPr>
              <a:t>IRTA</a:t>
            </a:r>
            <a:r>
              <a:rPr lang="ca-ES" sz="1600" dirty="0">
                <a:latin typeface="Arial" pitchFamily="34" charset="0"/>
                <a:ea typeface="Calibri" pitchFamily="34" charset="0"/>
                <a:cs typeface="Arial" pitchFamily="34" charset="0"/>
              </a:rPr>
              <a:t> aporta els coneixements necessaris al INDUSTRIALS per oferir productes innovadors amb la base del formatge.</a:t>
            </a:r>
            <a:r>
              <a:rPr lang="ca-ES" sz="1600" dirty="0">
                <a:latin typeface="Arial" pitchFamily="34" charset="0"/>
                <a:cs typeface="Arial" pitchFamily="34" charset="0"/>
              </a:rPr>
              <a:t>  </a:t>
            </a:r>
          </a:p>
        </p:txBody>
      </p:sp>
      <p:grpSp>
        <p:nvGrpSpPr>
          <p:cNvPr id="7" name="6 Grupo"/>
          <p:cNvGrpSpPr/>
          <p:nvPr/>
        </p:nvGrpSpPr>
        <p:grpSpPr>
          <a:xfrm>
            <a:off x="3883133" y="457622"/>
            <a:ext cx="907935" cy="302931"/>
            <a:chOff x="4146175" y="370756"/>
            <a:chExt cx="1101711" cy="396107"/>
          </a:xfrm>
        </p:grpSpPr>
        <p:sp>
          <p:nvSpPr>
            <p:cNvPr id="8" name="7 Recortar rectángulo de esquina sencilla"/>
            <p:cNvSpPr/>
            <p:nvPr/>
          </p:nvSpPr>
          <p:spPr>
            <a:xfrm flipH="1">
              <a:off x="4146175" y="370756"/>
              <a:ext cx="1101711" cy="360040"/>
            </a:xfrm>
            <a:prstGeom prst="snip1Rect">
              <a:avLst>
                <a:gd name="adj" fmla="val 35320"/>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sz="1400" dirty="0">
                <a:latin typeface="Arial Unicode MS" pitchFamily="34" charset="-128"/>
                <a:ea typeface="Arial Unicode MS" pitchFamily="34" charset="-128"/>
                <a:cs typeface="Arial Unicode MS" pitchFamily="34" charset="-128"/>
              </a:endParaRPr>
            </a:p>
          </p:txBody>
        </p:sp>
        <p:sp>
          <p:nvSpPr>
            <p:cNvPr id="9" name="8 Rectángulo"/>
            <p:cNvSpPr/>
            <p:nvPr/>
          </p:nvSpPr>
          <p:spPr>
            <a:xfrm>
              <a:off x="4259585" y="404664"/>
              <a:ext cx="875695" cy="362199"/>
            </a:xfrm>
            <a:prstGeom prst="rect">
              <a:avLst/>
            </a:prstGeom>
          </p:spPr>
          <p:txBody>
            <a:bodyPr wrap="none">
              <a:spAutoFit/>
            </a:bodyPr>
            <a:lstStyle/>
            <a:p>
              <a:pPr marL="457200" indent="-457200">
                <a:spcAft>
                  <a:spcPts val="1800"/>
                </a:spcAft>
                <a:buClr>
                  <a:schemeClr val="accent1"/>
                </a:buClr>
                <a:buSzPct val="107000"/>
                <a:defRPr/>
              </a:pPr>
              <a:r>
                <a:rPr lang="ca-ES" sz="1200" b="1" dirty="0">
                  <a:solidFill>
                    <a:schemeClr val="bg1"/>
                  </a:solidFill>
                  <a:latin typeface="Arial Unicode MS" pitchFamily="34" charset="-128"/>
                  <a:ea typeface="Arial Unicode MS" pitchFamily="34" charset="-128"/>
                  <a:cs typeface="Arial Unicode MS" pitchFamily="34" charset="-128"/>
                </a:rPr>
                <a:t>Cremós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fade">
                                      <p:cBhvr>
                                        <p:cTn id="7" dur="2000"/>
                                        <p:tgtEl>
                                          <p:spTgt spid="10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5">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2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2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5">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2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9799" y="1124744"/>
            <a:ext cx="9144000" cy="369332"/>
          </a:xfrm>
          <a:prstGeom prst="rect">
            <a:avLst/>
          </a:prstGeom>
        </p:spPr>
        <p:txBody>
          <a:bodyPr wrap="square">
            <a:spAutoFit/>
          </a:bodyPr>
          <a:lstStyle/>
          <a:p>
            <a:pPr algn="just" eaLnBrk="0" hangingPunct="0">
              <a:spcBef>
                <a:spcPts val="600"/>
              </a:spcBef>
              <a:buClr>
                <a:srgbClr val="C00000"/>
              </a:buClr>
              <a:defRPr/>
            </a:pPr>
            <a:r>
              <a:rPr lang="es-ES" dirty="0">
                <a:latin typeface="Arial" pitchFamily="34" charset="0"/>
                <a:ea typeface="ＭＳ Ｐゴシック" pitchFamily="-106" charset="-128"/>
                <a:cs typeface="Arial" pitchFamily="34" charset="0"/>
              </a:rPr>
              <a:t>        </a:t>
            </a:r>
            <a:r>
              <a:rPr lang="ca-ES" b="1" dirty="0">
                <a:solidFill>
                  <a:schemeClr val="tx1">
                    <a:lumMod val="85000"/>
                    <a:lumOff val="15000"/>
                  </a:schemeClr>
                </a:solidFill>
                <a:latin typeface="Arial" pitchFamily="34" charset="0"/>
                <a:ea typeface="ＭＳ Ｐゴシック" pitchFamily="-106" charset="-128"/>
                <a:cs typeface="Arial" pitchFamily="34" charset="0"/>
              </a:rPr>
              <a:t>PROCÉS </a:t>
            </a:r>
            <a:r>
              <a:rPr lang="ca-ES" dirty="0">
                <a:solidFill>
                  <a:schemeClr val="tx1">
                    <a:lumMod val="85000"/>
                    <a:lumOff val="15000"/>
                  </a:schemeClr>
                </a:solidFill>
                <a:latin typeface="Arial" pitchFamily="34" charset="0"/>
                <a:ea typeface="ＭＳ Ｐゴシック" pitchFamily="-106" charset="-128"/>
                <a:cs typeface="Arial" pitchFamily="34" charset="0"/>
              </a:rPr>
              <a:t>de elaboració de la base congelada </a:t>
            </a:r>
            <a:r>
              <a:rPr lang="ca-ES" b="1" dirty="0" err="1">
                <a:solidFill>
                  <a:srgbClr val="C00000"/>
                </a:solidFill>
                <a:latin typeface="Segoe Script" pitchFamily="34" charset="0"/>
                <a:ea typeface="Arial Unicode MS" pitchFamily="34" charset="-128"/>
                <a:cs typeface="Arial Unicode MS" pitchFamily="34" charset="-128"/>
              </a:rPr>
              <a:t>fescrem</a:t>
            </a:r>
            <a:r>
              <a:rPr lang="ca-ES" dirty="0">
                <a:solidFill>
                  <a:srgbClr val="C00000"/>
                </a:solidFill>
                <a:latin typeface="Arial" pitchFamily="34" charset="0"/>
                <a:ea typeface="ＭＳ Ｐゴシック" pitchFamily="-106" charset="-128"/>
                <a:cs typeface="Arial" pitchFamily="34" charset="0"/>
              </a:rPr>
              <a:t> </a:t>
            </a:r>
          </a:p>
        </p:txBody>
      </p:sp>
      <p:sp>
        <p:nvSpPr>
          <p:cNvPr id="12" name="11 Rectángulo"/>
          <p:cNvSpPr/>
          <p:nvPr/>
        </p:nvSpPr>
        <p:spPr>
          <a:xfrm>
            <a:off x="1679402" y="1659869"/>
            <a:ext cx="5472608" cy="4278094"/>
          </a:xfrm>
          <a:prstGeom prst="rect">
            <a:avLst/>
          </a:prstGeom>
        </p:spPr>
        <p:txBody>
          <a:bodyPr wrap="square">
            <a:spAutoFit/>
          </a:bodyPr>
          <a:lstStyle/>
          <a:p>
            <a:r>
              <a:rPr lang="es-ES" sz="1600" b="1" dirty="0">
                <a:solidFill>
                  <a:srgbClr val="C00000"/>
                </a:solidFill>
                <a:latin typeface="Segoe Script" pitchFamily="34" charset="0"/>
              </a:rPr>
              <a:t>1-</a:t>
            </a:r>
            <a:r>
              <a:rPr lang="es-ES" sz="1600" dirty="0"/>
              <a:t> </a:t>
            </a:r>
            <a:r>
              <a:rPr lang="ca-ES" sz="1600" b="1" dirty="0">
                <a:solidFill>
                  <a:schemeClr val="tx1">
                    <a:lumMod val="65000"/>
                    <a:lumOff val="35000"/>
                  </a:schemeClr>
                </a:solidFill>
              </a:rPr>
              <a:t>Pasteuritzar la llet </a:t>
            </a:r>
            <a:r>
              <a:rPr lang="ca-ES" sz="1600" dirty="0">
                <a:solidFill>
                  <a:schemeClr val="tx1">
                    <a:lumMod val="65000"/>
                    <a:lumOff val="35000"/>
                  </a:schemeClr>
                </a:solidFill>
                <a:latin typeface="Calibri" pitchFamily="34" charset="0"/>
              </a:rPr>
              <a:t> (</a:t>
            </a:r>
            <a:r>
              <a:rPr lang="ca-ES" sz="1600" b="1" dirty="0">
                <a:solidFill>
                  <a:schemeClr val="tx1">
                    <a:lumMod val="65000"/>
                    <a:lumOff val="35000"/>
                  </a:schemeClr>
                </a:solidFill>
                <a:latin typeface="Calibri" pitchFamily="34" charset="0"/>
              </a:rPr>
              <a:t>vaca, cabra</a:t>
            </a:r>
            <a:r>
              <a:rPr lang="ca-ES" sz="1600" dirty="0">
                <a:solidFill>
                  <a:schemeClr val="tx1">
                    <a:lumMod val="65000"/>
                    <a:lumOff val="35000"/>
                  </a:schemeClr>
                </a:solidFill>
                <a:latin typeface="Calibri" pitchFamily="34" charset="0"/>
              </a:rPr>
              <a:t> o barreges</a:t>
            </a:r>
            <a:r>
              <a:rPr lang="ca-ES" sz="1600" b="1" dirty="0">
                <a:solidFill>
                  <a:schemeClr val="tx1">
                    <a:lumMod val="65000"/>
                    <a:lumOff val="35000"/>
                  </a:schemeClr>
                </a:solidFill>
                <a:latin typeface="Calibri" pitchFamily="34" charset="0"/>
              </a:rPr>
              <a:t>)</a:t>
            </a:r>
          </a:p>
          <a:p>
            <a:r>
              <a:rPr lang="ca-ES" sz="1600" dirty="0">
                <a:solidFill>
                  <a:schemeClr val="tx1">
                    <a:lumMod val="65000"/>
                    <a:lumOff val="35000"/>
                  </a:schemeClr>
                </a:solidFill>
              </a:rPr>
              <a:t> mitjançant un procés de pasteurització suau.</a:t>
            </a:r>
          </a:p>
          <a:p>
            <a:endParaRPr lang="ca-ES" sz="1600" dirty="0"/>
          </a:p>
          <a:p>
            <a:endParaRPr lang="ca-ES" sz="1600" dirty="0"/>
          </a:p>
          <a:p>
            <a:pPr marL="0" lvl="1"/>
            <a:r>
              <a:rPr lang="ca-ES" sz="1600" b="1" dirty="0">
                <a:solidFill>
                  <a:srgbClr val="C00000"/>
                </a:solidFill>
                <a:latin typeface="Segoe Script" pitchFamily="34" charset="0"/>
              </a:rPr>
              <a:t>2- </a:t>
            </a:r>
            <a:r>
              <a:rPr lang="ca-ES" sz="1600" b="1" dirty="0">
                <a:solidFill>
                  <a:schemeClr val="tx1">
                    <a:lumMod val="65000"/>
                    <a:lumOff val="35000"/>
                  </a:schemeClr>
                </a:solidFill>
                <a:latin typeface="Calibri" pitchFamily="34" charset="0"/>
              </a:rPr>
              <a:t>Elaboració de formatge fresc </a:t>
            </a:r>
          </a:p>
          <a:p>
            <a:pPr marL="0" lvl="1" algn="just"/>
            <a:r>
              <a:rPr lang="ca-ES" sz="1600" dirty="0">
                <a:solidFill>
                  <a:schemeClr val="tx1">
                    <a:lumMod val="65000"/>
                    <a:lumOff val="35000"/>
                  </a:schemeClr>
                </a:solidFill>
              </a:rPr>
              <a:t>Coagular la llet pasteuritzada para obtenir una quallada i retirar el xerigot, fins obtenir una massa de formatge fresc amb una quantitat de matèria seca igual o inferior al 20% en peso de esta massa.</a:t>
            </a:r>
          </a:p>
          <a:p>
            <a:endParaRPr lang="ca-ES" sz="1600" dirty="0"/>
          </a:p>
          <a:p>
            <a:endParaRPr lang="ca-ES" sz="1600" dirty="0"/>
          </a:p>
          <a:p>
            <a:pPr marL="0" lvl="2"/>
            <a:r>
              <a:rPr lang="ca-ES" sz="1600" b="1" dirty="0">
                <a:solidFill>
                  <a:srgbClr val="C00000"/>
                </a:solidFill>
                <a:latin typeface="Segoe Script" pitchFamily="34" charset="0"/>
              </a:rPr>
              <a:t>3- </a:t>
            </a:r>
            <a:r>
              <a:rPr lang="ca-ES" sz="1600" b="1" dirty="0">
                <a:solidFill>
                  <a:schemeClr val="tx1">
                    <a:lumMod val="65000"/>
                    <a:lumOff val="35000"/>
                  </a:schemeClr>
                </a:solidFill>
              </a:rPr>
              <a:t>Congelar la massa de formatge fresc </a:t>
            </a:r>
          </a:p>
          <a:p>
            <a:pPr marL="0" lvl="2" algn="just"/>
            <a:r>
              <a:rPr lang="ca-ES" sz="1600" dirty="0">
                <a:solidFill>
                  <a:schemeClr val="tx1">
                    <a:lumMod val="65000"/>
                    <a:lumOff val="35000"/>
                  </a:schemeClr>
                </a:solidFill>
              </a:rPr>
              <a:t>Fins que la temperatura d’aquesta massa estigui entre -15 ° C i -40 ° C, amb un temps de congelació d’entre 1 i 15 minuts.</a:t>
            </a:r>
          </a:p>
          <a:p>
            <a:pPr marL="0" lvl="2"/>
            <a:endParaRPr lang="ca-ES" sz="1600" dirty="0">
              <a:solidFill>
                <a:schemeClr val="tx1">
                  <a:lumMod val="65000"/>
                  <a:lumOff val="35000"/>
                </a:schemeClr>
              </a:solidFill>
              <a:latin typeface="Calibri" pitchFamily="34" charset="0"/>
            </a:endParaRPr>
          </a:p>
          <a:p>
            <a:pPr marL="0" lvl="2"/>
            <a:r>
              <a:rPr lang="ca-ES" sz="1600" i="1" dirty="0">
                <a:solidFill>
                  <a:schemeClr val="tx1">
                    <a:lumMod val="65000"/>
                    <a:lumOff val="35000"/>
                  </a:schemeClr>
                </a:solidFill>
                <a:latin typeface="Calibri" pitchFamily="34" charset="0"/>
              </a:rPr>
              <a:t>Manteniment del formatge en congelació (fins 6 mesos).</a:t>
            </a:r>
          </a:p>
          <a:p>
            <a:pPr lvl="2"/>
            <a:endParaRPr lang="ca-ES" sz="1600" dirty="0"/>
          </a:p>
        </p:txBody>
      </p:sp>
      <p:pic>
        <p:nvPicPr>
          <p:cNvPr id="14" name="Picture 2" descr="C:\Users\xfelipe\Pictures\Novembre 2015\P1180220 bis.jpg"/>
          <p:cNvPicPr>
            <a:picLocks noChangeAspect="1" noChangeArrowheads="1"/>
          </p:cNvPicPr>
          <p:nvPr/>
        </p:nvPicPr>
        <p:blipFill>
          <a:blip r:embed="rId3" cstate="screen"/>
          <a:srcRect/>
          <a:stretch>
            <a:fillRect/>
          </a:stretch>
        </p:blipFill>
        <p:spPr bwMode="auto">
          <a:xfrm>
            <a:off x="59730" y="2864752"/>
            <a:ext cx="1476375" cy="1387405"/>
          </a:xfrm>
          <a:prstGeom prst="rect">
            <a:avLst/>
          </a:prstGeom>
          <a:noFill/>
          <a:effectLst/>
        </p:spPr>
      </p:pic>
      <p:pic>
        <p:nvPicPr>
          <p:cNvPr id="15" name="Picture 3" descr="C:\Users\xfelipe\Pictures\20160105_110659.jpg"/>
          <p:cNvPicPr>
            <a:picLocks noChangeAspect="1" noChangeArrowheads="1"/>
          </p:cNvPicPr>
          <p:nvPr/>
        </p:nvPicPr>
        <p:blipFill>
          <a:blip r:embed="rId4" cstate="screen"/>
          <a:srcRect/>
          <a:stretch>
            <a:fillRect/>
          </a:stretch>
        </p:blipFill>
        <p:spPr bwMode="auto">
          <a:xfrm>
            <a:off x="19799" y="4232190"/>
            <a:ext cx="1476375" cy="1388119"/>
          </a:xfrm>
          <a:prstGeom prst="rect">
            <a:avLst/>
          </a:prstGeom>
          <a:noFill/>
          <a:effectLst/>
        </p:spPr>
      </p:pic>
      <p:pic>
        <p:nvPicPr>
          <p:cNvPr id="16" name="Picture 2" descr="http://2.bp.blogspot.com/-MfoxzUVkU68/UGxt1gYCkyI/AAAAAAAAACE/dJ0gfEXcrcY/s1600/queso_cuajada.jpg"/>
          <p:cNvPicPr>
            <a:picLocks noChangeAspect="1" noChangeArrowheads="1"/>
          </p:cNvPicPr>
          <p:nvPr/>
        </p:nvPicPr>
        <p:blipFill>
          <a:blip r:embed="rId5" cstate="screen"/>
          <a:srcRect/>
          <a:stretch>
            <a:fillRect/>
          </a:stretch>
        </p:blipFill>
        <p:spPr bwMode="auto">
          <a:xfrm>
            <a:off x="59729" y="1659869"/>
            <a:ext cx="1478130" cy="1213200"/>
          </a:xfrm>
          <a:prstGeom prst="rect">
            <a:avLst/>
          </a:prstGeom>
          <a:noFill/>
          <a:effectLst/>
        </p:spPr>
      </p:pic>
      <p:pic>
        <p:nvPicPr>
          <p:cNvPr id="17" name="Picture 6" descr="Resultado de imagen de cuajada láctica congelada"/>
          <p:cNvPicPr>
            <a:picLocks noChangeAspect="1" noChangeArrowheads="1"/>
          </p:cNvPicPr>
          <p:nvPr/>
        </p:nvPicPr>
        <p:blipFill>
          <a:blip r:embed="rId6" cstate="screen"/>
          <a:srcRect/>
          <a:stretch>
            <a:fillRect/>
          </a:stretch>
        </p:blipFill>
        <p:spPr bwMode="auto">
          <a:xfrm>
            <a:off x="19799" y="5599591"/>
            <a:ext cx="1476376" cy="1289477"/>
          </a:xfrm>
          <a:prstGeom prst="rect">
            <a:avLst/>
          </a:prstGeom>
          <a:noFill/>
          <a:effectLst/>
        </p:spPr>
      </p:pic>
      <p:grpSp>
        <p:nvGrpSpPr>
          <p:cNvPr id="22" name="21 Grupo"/>
          <p:cNvGrpSpPr/>
          <p:nvPr/>
        </p:nvGrpSpPr>
        <p:grpSpPr>
          <a:xfrm>
            <a:off x="3883133" y="457622"/>
            <a:ext cx="907935" cy="302931"/>
            <a:chOff x="4146175" y="370756"/>
            <a:chExt cx="1101711" cy="396107"/>
          </a:xfrm>
        </p:grpSpPr>
        <p:sp>
          <p:nvSpPr>
            <p:cNvPr id="23" name="22 Recortar rectángulo de esquina sencilla"/>
            <p:cNvSpPr/>
            <p:nvPr/>
          </p:nvSpPr>
          <p:spPr>
            <a:xfrm flipH="1">
              <a:off x="4146175" y="370756"/>
              <a:ext cx="1101711" cy="360040"/>
            </a:xfrm>
            <a:prstGeom prst="snip1Rect">
              <a:avLst>
                <a:gd name="adj" fmla="val 35320"/>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noProof="0">
                <a:latin typeface="Arial Unicode MS" pitchFamily="34" charset="-128"/>
                <a:ea typeface="Arial Unicode MS" pitchFamily="34" charset="-128"/>
                <a:cs typeface="Arial Unicode MS" pitchFamily="34" charset="-128"/>
              </a:endParaRPr>
            </a:p>
          </p:txBody>
        </p:sp>
        <p:sp>
          <p:nvSpPr>
            <p:cNvPr id="24" name="23 Rectángulo">
              <a:hlinkClick r:id="rId7" action="ppaction://hlinksldjump"/>
            </p:cNvPr>
            <p:cNvSpPr/>
            <p:nvPr/>
          </p:nvSpPr>
          <p:spPr>
            <a:xfrm>
              <a:off x="4259585" y="404664"/>
              <a:ext cx="957391" cy="362199"/>
            </a:xfrm>
            <a:prstGeom prst="rect">
              <a:avLst/>
            </a:prstGeom>
          </p:spPr>
          <p:txBody>
            <a:bodyPr wrap="none">
              <a:spAutoFit/>
            </a:bodyPr>
            <a:lstStyle/>
            <a:p>
              <a:pPr marL="457200" indent="-457200">
                <a:spcAft>
                  <a:spcPts val="1800"/>
                </a:spcAft>
                <a:buClr>
                  <a:schemeClr val="accent1"/>
                </a:buClr>
                <a:buSzPct val="107000"/>
                <a:defRPr/>
              </a:pPr>
              <a:r>
                <a:rPr lang="es-ES" sz="1200" b="1" noProof="0" dirty="0">
                  <a:solidFill>
                    <a:schemeClr val="bg1"/>
                  </a:solidFill>
                  <a:latin typeface="Segoe Script" pitchFamily="34" charset="0"/>
                  <a:ea typeface="Arial Unicode MS" pitchFamily="34" charset="-128"/>
                  <a:cs typeface="Arial Unicode MS" pitchFamily="34" charset="-128"/>
                </a:rPr>
                <a:t>fescrem</a:t>
              </a:r>
            </a:p>
          </p:txBody>
        </p:sp>
      </p:grpSp>
      <p:pic>
        <p:nvPicPr>
          <p:cNvPr id="11" name="Picture 2" descr="http://allthose.org/images/1105.jpg"/>
          <p:cNvPicPr>
            <a:picLocks noChangeAspect="1" noChangeArrowheads="1"/>
          </p:cNvPicPr>
          <p:nvPr/>
        </p:nvPicPr>
        <p:blipFill>
          <a:blip r:embed="rId8" cstate="screen"/>
          <a:srcRect/>
          <a:stretch>
            <a:fillRect/>
          </a:stretch>
        </p:blipFill>
        <p:spPr bwMode="auto">
          <a:xfrm>
            <a:off x="7380312" y="1628800"/>
            <a:ext cx="1763688" cy="806502"/>
          </a:xfrm>
          <a:prstGeom prst="rect">
            <a:avLst/>
          </a:prstGeom>
          <a:noFill/>
        </p:spPr>
      </p:pic>
      <p:pic>
        <p:nvPicPr>
          <p:cNvPr id="13" name="Picture 6" descr="http://www.foodengineeringmag.com/ext/resources/Issues/March2013/TechSource/fex0313ts06_ib.jpg"/>
          <p:cNvPicPr>
            <a:picLocks noChangeAspect="1" noChangeArrowheads="1"/>
          </p:cNvPicPr>
          <p:nvPr/>
        </p:nvPicPr>
        <p:blipFill>
          <a:blip r:embed="rId9" cstate="screen">
            <a:lum contrast="-20000"/>
          </a:blip>
          <a:srcRect/>
          <a:stretch>
            <a:fillRect/>
          </a:stretch>
        </p:blipFill>
        <p:spPr bwMode="auto">
          <a:xfrm>
            <a:off x="7380312" y="3645024"/>
            <a:ext cx="1763688" cy="1080120"/>
          </a:xfrm>
          <a:prstGeom prst="rect">
            <a:avLst/>
          </a:prstGeom>
          <a:noFill/>
        </p:spPr>
      </p:pic>
      <p:pic>
        <p:nvPicPr>
          <p:cNvPr id="19" name="Picture 4" descr="http://img.directindustry.es/images_di/photo-g/115225-4310781.jpg"/>
          <p:cNvPicPr>
            <a:picLocks noChangeAspect="1" noChangeArrowheads="1"/>
          </p:cNvPicPr>
          <p:nvPr/>
        </p:nvPicPr>
        <p:blipFill>
          <a:blip r:embed="rId10" cstate="screen"/>
          <a:srcRect/>
          <a:stretch>
            <a:fillRect/>
          </a:stretch>
        </p:blipFill>
        <p:spPr bwMode="auto">
          <a:xfrm>
            <a:off x="7380312" y="5733256"/>
            <a:ext cx="1763688" cy="1124744"/>
          </a:xfrm>
          <a:prstGeom prst="rect">
            <a:avLst/>
          </a:prstGeom>
          <a:noFill/>
        </p:spPr>
      </p:pic>
      <p:pic>
        <p:nvPicPr>
          <p:cNvPr id="31" name="Picture 4" descr="http://1.bp.blogspot.com/-SOZhwviYal8/T9UXSLeAgwI/AAAAAAAAGAY/3oV9Il6-WFo/s320/Volteando+copia.jpg"/>
          <p:cNvPicPr>
            <a:picLocks noChangeAspect="1" noChangeArrowheads="1"/>
          </p:cNvPicPr>
          <p:nvPr/>
        </p:nvPicPr>
        <p:blipFill>
          <a:blip r:embed="rId11" cstate="screen"/>
          <a:srcRect/>
          <a:stretch>
            <a:fillRect/>
          </a:stretch>
        </p:blipFill>
        <p:spPr bwMode="auto">
          <a:xfrm>
            <a:off x="7400111" y="2420888"/>
            <a:ext cx="1763688" cy="1224136"/>
          </a:xfrm>
          <a:prstGeom prst="rect">
            <a:avLst/>
          </a:prstGeom>
          <a:noFill/>
        </p:spPr>
      </p:pic>
      <p:sp>
        <p:nvSpPr>
          <p:cNvPr id="36" name="Rectangle 35"/>
          <p:cNvSpPr/>
          <p:nvPr/>
        </p:nvSpPr>
        <p:spPr>
          <a:xfrm>
            <a:off x="7380312" y="4725144"/>
            <a:ext cx="1763688" cy="10081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 name="Picture 6" descr="http://www.maquinariaamc.com/image/cataleg/envasadora-automatica-buit1.jpg"/>
          <p:cNvPicPr>
            <a:picLocks noChangeAspect="1" noChangeArrowheads="1"/>
          </p:cNvPicPr>
          <p:nvPr/>
        </p:nvPicPr>
        <p:blipFill>
          <a:blip r:embed="rId12" cstate="screen">
            <a:clrChange>
              <a:clrFrom>
                <a:srgbClr val="FEFEFE"/>
              </a:clrFrom>
              <a:clrTo>
                <a:srgbClr val="FEFEFE">
                  <a:alpha val="0"/>
                </a:srgbClr>
              </a:clrTo>
            </a:clrChange>
          </a:blip>
          <a:srcRect/>
          <a:stretch>
            <a:fillRect/>
          </a:stretch>
        </p:blipFill>
        <p:spPr bwMode="auto">
          <a:xfrm>
            <a:off x="7740352" y="4797152"/>
            <a:ext cx="1403648" cy="898104"/>
          </a:xfrm>
          <a:prstGeom prst="rect">
            <a:avLst/>
          </a:prstGeom>
          <a:noFill/>
        </p:spPr>
      </p:pic>
      <p:sp>
        <p:nvSpPr>
          <p:cNvPr id="39" name="Fletxa esquerra 38"/>
          <p:cNvSpPr/>
          <p:nvPr/>
        </p:nvSpPr>
        <p:spPr>
          <a:xfrm rot="16200000">
            <a:off x="-1080628" y="3969060"/>
            <a:ext cx="5112568" cy="432048"/>
          </a:xfrm>
          <a:prstGeom prst="lef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Fletxa esquerra 24"/>
          <p:cNvSpPr/>
          <p:nvPr/>
        </p:nvSpPr>
        <p:spPr>
          <a:xfrm rot="16200000">
            <a:off x="4824028" y="3969060"/>
            <a:ext cx="5112568" cy="432048"/>
          </a:xfrm>
          <a:prstGeom prst="lef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83505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20 Grupo"/>
          <p:cNvGrpSpPr/>
          <p:nvPr/>
        </p:nvGrpSpPr>
        <p:grpSpPr>
          <a:xfrm>
            <a:off x="7235824" y="1268761"/>
            <a:ext cx="1908176" cy="5354927"/>
            <a:chOff x="7235824" y="1268761"/>
            <a:chExt cx="1908176" cy="5354927"/>
          </a:xfrm>
        </p:grpSpPr>
        <p:pic>
          <p:nvPicPr>
            <p:cNvPr id="27" name="Picture 3" descr="\\irta.es\irtanet_sga\Grups\I1-Tecnologia_Alimentaria\08. Projectes\VALTEC\VARIS\Fotos\fotos finals Alicia\Capresse 2.JPG"/>
            <p:cNvPicPr>
              <a:picLocks noChangeAspect="1" noChangeArrowheads="1"/>
            </p:cNvPicPr>
            <p:nvPr/>
          </p:nvPicPr>
          <p:blipFill>
            <a:blip r:embed="rId3" cstate="screen"/>
            <a:srcRect/>
            <a:stretch>
              <a:fillRect/>
            </a:stretch>
          </p:blipFill>
          <p:spPr bwMode="auto">
            <a:xfrm>
              <a:off x="7236296" y="2852738"/>
              <a:ext cx="1907704" cy="1306853"/>
            </a:xfrm>
            <a:prstGeom prst="rect">
              <a:avLst/>
            </a:prstGeom>
            <a:noFill/>
          </p:spPr>
        </p:pic>
        <p:pic>
          <p:nvPicPr>
            <p:cNvPr id="30" name="Picture 6"/>
            <p:cNvPicPr>
              <a:picLocks noChangeAspect="1" noChangeArrowheads="1"/>
            </p:cNvPicPr>
            <p:nvPr/>
          </p:nvPicPr>
          <p:blipFill>
            <a:blip r:embed="rId4" cstate="screen"/>
            <a:srcRect/>
            <a:stretch>
              <a:fillRect/>
            </a:stretch>
          </p:blipFill>
          <p:spPr bwMode="auto">
            <a:xfrm>
              <a:off x="7235825" y="4077072"/>
              <a:ext cx="1908175" cy="1151929"/>
            </a:xfrm>
            <a:prstGeom prst="rect">
              <a:avLst/>
            </a:prstGeom>
            <a:noFill/>
            <a:ln w="9525">
              <a:noFill/>
              <a:miter lim="800000"/>
              <a:headEnd/>
              <a:tailEnd/>
            </a:ln>
          </p:spPr>
        </p:pic>
        <p:pic>
          <p:nvPicPr>
            <p:cNvPr id="31" name="Picture 4"/>
            <p:cNvPicPr>
              <a:picLocks noChangeAspect="1" noChangeArrowheads="1"/>
            </p:cNvPicPr>
            <p:nvPr/>
          </p:nvPicPr>
          <p:blipFill>
            <a:blip r:embed="rId5" cstate="screen"/>
            <a:srcRect/>
            <a:stretch>
              <a:fillRect/>
            </a:stretch>
          </p:blipFill>
          <p:spPr bwMode="auto">
            <a:xfrm>
              <a:off x="7235824" y="1268761"/>
              <a:ext cx="1908175" cy="1548460"/>
            </a:xfrm>
            <a:prstGeom prst="rect">
              <a:avLst/>
            </a:prstGeom>
            <a:noFill/>
            <a:ln w="9525">
              <a:noFill/>
              <a:miter lim="800000"/>
              <a:headEnd/>
              <a:tailEnd/>
            </a:ln>
          </p:spPr>
        </p:pic>
        <p:pic>
          <p:nvPicPr>
            <p:cNvPr id="32" name="Picture 7"/>
            <p:cNvPicPr>
              <a:picLocks noChangeAspect="1" noChangeArrowheads="1"/>
            </p:cNvPicPr>
            <p:nvPr/>
          </p:nvPicPr>
          <p:blipFill>
            <a:blip r:embed="rId6" cstate="screen"/>
            <a:srcRect/>
            <a:stretch>
              <a:fillRect/>
            </a:stretch>
          </p:blipFill>
          <p:spPr bwMode="auto">
            <a:xfrm>
              <a:off x="7235825" y="5282920"/>
              <a:ext cx="1908175" cy="1340768"/>
            </a:xfrm>
            <a:prstGeom prst="rect">
              <a:avLst/>
            </a:prstGeom>
            <a:noFill/>
            <a:ln w="9525">
              <a:noFill/>
              <a:miter lim="800000"/>
              <a:headEnd/>
              <a:tailEnd/>
            </a:ln>
          </p:spPr>
        </p:pic>
      </p:grpSp>
      <p:sp>
        <p:nvSpPr>
          <p:cNvPr id="25" name="24 Rectángulo"/>
          <p:cNvSpPr/>
          <p:nvPr/>
        </p:nvSpPr>
        <p:spPr>
          <a:xfrm>
            <a:off x="1475656" y="1762645"/>
            <a:ext cx="5760640" cy="5863144"/>
          </a:xfrm>
          <a:prstGeom prst="rect">
            <a:avLst/>
          </a:prstGeom>
        </p:spPr>
        <p:txBody>
          <a:bodyPr wrap="square">
            <a:spAutoFit/>
          </a:bodyPr>
          <a:lstStyle/>
          <a:p>
            <a:pPr marL="342900" indent="-342900"/>
            <a:r>
              <a:rPr lang="ca-ES" sz="1600" b="1" dirty="0">
                <a:solidFill>
                  <a:srgbClr val="C00000"/>
                </a:solidFill>
                <a:latin typeface="Segoe Script" pitchFamily="34" charset="0"/>
              </a:rPr>
              <a:t>4-</a:t>
            </a:r>
            <a:r>
              <a:rPr lang="ca-ES" sz="1600" dirty="0"/>
              <a:t> </a:t>
            </a:r>
            <a:r>
              <a:rPr lang="ca-ES" sz="1400" b="1" dirty="0">
                <a:solidFill>
                  <a:schemeClr val="tx1">
                    <a:lumMod val="75000"/>
                    <a:lumOff val="25000"/>
                  </a:schemeClr>
                </a:solidFill>
                <a:latin typeface="Arial" pitchFamily="34" charset="0"/>
                <a:cs typeface="Arial" pitchFamily="34" charset="0"/>
              </a:rPr>
              <a:t>Descongelar una peça de formatge fresc congelat.</a:t>
            </a:r>
            <a:r>
              <a:rPr lang="ca-ES" sz="1400" dirty="0">
                <a:solidFill>
                  <a:schemeClr val="tx1">
                    <a:lumMod val="75000"/>
                    <a:lumOff val="25000"/>
                  </a:schemeClr>
                </a:solidFill>
                <a:latin typeface="Arial" pitchFamily="34" charset="0"/>
                <a:cs typeface="Arial" pitchFamily="34" charset="0"/>
              </a:rPr>
              <a:t> </a:t>
            </a:r>
          </a:p>
          <a:p>
            <a:pPr marL="342900" indent="12700" algn="just"/>
            <a:r>
              <a:rPr lang="ca-ES" sz="1200" dirty="0">
                <a:solidFill>
                  <a:schemeClr val="tx1">
                    <a:lumMod val="75000"/>
                    <a:lumOff val="25000"/>
                  </a:schemeClr>
                </a:solidFill>
                <a:latin typeface="Arial" pitchFamily="34" charset="0"/>
                <a:cs typeface="Arial" pitchFamily="34" charset="0"/>
              </a:rPr>
              <a:t>Se torceja la massa congelada i es bat durant uns segons per trencar el formatge.</a:t>
            </a:r>
          </a:p>
          <a:p>
            <a:pPr marL="342900" indent="-342900"/>
            <a:endParaRPr lang="ca-ES" sz="1400" b="1" dirty="0">
              <a:latin typeface="Arial" pitchFamily="34" charset="0"/>
              <a:cs typeface="Arial" pitchFamily="34" charset="0"/>
            </a:endParaRPr>
          </a:p>
          <a:p>
            <a:r>
              <a:rPr lang="ca-ES" sz="1600" b="1" dirty="0">
                <a:solidFill>
                  <a:srgbClr val="C00000"/>
                </a:solidFill>
                <a:latin typeface="Segoe Script" pitchFamily="34" charset="0"/>
              </a:rPr>
              <a:t>5-</a:t>
            </a:r>
            <a:r>
              <a:rPr lang="ca-ES" sz="1600" dirty="0"/>
              <a:t> </a:t>
            </a:r>
            <a:r>
              <a:rPr lang="ca-ES" sz="1400" b="1" dirty="0">
                <a:solidFill>
                  <a:schemeClr val="tx1">
                    <a:lumMod val="75000"/>
                    <a:lumOff val="25000"/>
                  </a:schemeClr>
                </a:solidFill>
                <a:latin typeface="Arial" pitchFamily="34" charset="0"/>
                <a:cs typeface="Arial" pitchFamily="34" charset="0"/>
              </a:rPr>
              <a:t>Incorporar a la massa de formatge fresc un ingredient líquid.</a:t>
            </a:r>
          </a:p>
          <a:p>
            <a:pPr marL="355600" algn="just"/>
            <a:r>
              <a:rPr lang="ca-ES" sz="1200" dirty="0">
                <a:solidFill>
                  <a:schemeClr val="tx1">
                    <a:lumMod val="75000"/>
                    <a:lumOff val="25000"/>
                  </a:schemeClr>
                </a:solidFill>
                <a:latin typeface="Arial" pitchFamily="34" charset="0"/>
                <a:cs typeface="Arial" pitchFamily="34" charset="0"/>
              </a:rPr>
              <a:t>S'afegeix un líquid de reconstitució (llet u un altre aliment, en una proporció de 33 a 50% del volum total).</a:t>
            </a:r>
          </a:p>
          <a:p>
            <a:endParaRPr lang="ca-ES" sz="1400" b="1" dirty="0">
              <a:solidFill>
                <a:srgbClr val="C00000"/>
              </a:solidFill>
              <a:latin typeface="Segoe Script" pitchFamily="34" charset="0"/>
            </a:endParaRPr>
          </a:p>
          <a:p>
            <a:r>
              <a:rPr lang="ca-ES" sz="1600" b="1" dirty="0">
                <a:solidFill>
                  <a:srgbClr val="C00000"/>
                </a:solidFill>
                <a:latin typeface="Segoe Script" pitchFamily="34" charset="0"/>
              </a:rPr>
              <a:t>6- </a:t>
            </a:r>
            <a:r>
              <a:rPr lang="ca-ES" sz="1400" b="1" dirty="0">
                <a:solidFill>
                  <a:schemeClr val="tx1">
                    <a:lumMod val="75000"/>
                    <a:lumOff val="25000"/>
                  </a:schemeClr>
                </a:solidFill>
                <a:latin typeface="Arial" pitchFamily="34" charset="0"/>
                <a:cs typeface="Arial" pitchFamily="34" charset="0"/>
              </a:rPr>
              <a:t>Barrejar la massa i l’ingredient líquid </a:t>
            </a:r>
          </a:p>
          <a:p>
            <a:pPr marL="355600" algn="just"/>
            <a:r>
              <a:rPr lang="ca-ES" sz="1200" dirty="0">
                <a:solidFill>
                  <a:schemeClr val="tx1">
                    <a:lumMod val="75000"/>
                    <a:lumOff val="25000"/>
                  </a:schemeClr>
                </a:solidFill>
                <a:latin typeface="Arial" pitchFamily="34" charset="0"/>
                <a:cs typeface="Arial" pitchFamily="34" charset="0"/>
              </a:rPr>
              <a:t>De manera que aquest ingredient líquid quedi absorbit por aquesta massa de formatge fresc, incorporant a aquesta massa una determinada proporció de aire o un gas. Batut durant 2-3 minuts</a:t>
            </a:r>
            <a:r>
              <a:rPr lang="ca-ES" sz="1200" dirty="0">
                <a:latin typeface="Arial" pitchFamily="34" charset="0"/>
                <a:cs typeface="Arial" pitchFamily="34" charset="0"/>
              </a:rPr>
              <a:t>.</a:t>
            </a:r>
          </a:p>
          <a:p>
            <a:endParaRPr lang="ca-ES" sz="1400" b="1" dirty="0">
              <a:solidFill>
                <a:srgbClr val="C00000"/>
              </a:solidFill>
              <a:latin typeface="Segoe Script" pitchFamily="34" charset="0"/>
            </a:endParaRPr>
          </a:p>
          <a:p>
            <a:r>
              <a:rPr lang="ca-ES" sz="1600" b="1" dirty="0">
                <a:solidFill>
                  <a:srgbClr val="C00000"/>
                </a:solidFill>
                <a:latin typeface="Segoe Script" pitchFamily="34" charset="0"/>
              </a:rPr>
              <a:t>7- </a:t>
            </a:r>
            <a:r>
              <a:rPr lang="ca-ES" sz="1400" b="1" dirty="0" err="1">
                <a:solidFill>
                  <a:schemeClr val="tx1">
                    <a:lumMod val="75000"/>
                    <a:lumOff val="25000"/>
                  </a:schemeClr>
                </a:solidFill>
                <a:latin typeface="Arial" pitchFamily="34" charset="0"/>
                <a:cs typeface="Arial" pitchFamily="34" charset="0"/>
              </a:rPr>
              <a:t>Repós</a:t>
            </a:r>
            <a:r>
              <a:rPr lang="ca-ES" sz="1400" b="1" dirty="0">
                <a:solidFill>
                  <a:schemeClr val="tx1">
                    <a:lumMod val="75000"/>
                    <a:lumOff val="25000"/>
                  </a:schemeClr>
                </a:solidFill>
                <a:latin typeface="Arial" pitchFamily="34" charset="0"/>
                <a:cs typeface="Arial" pitchFamily="34" charset="0"/>
              </a:rPr>
              <a:t> </a:t>
            </a:r>
          </a:p>
          <a:p>
            <a:pPr marL="355600"/>
            <a:r>
              <a:rPr lang="ca-ES" sz="1200" dirty="0">
                <a:solidFill>
                  <a:schemeClr val="tx1">
                    <a:lumMod val="75000"/>
                    <a:lumOff val="25000"/>
                  </a:schemeClr>
                </a:solidFill>
                <a:latin typeface="Arial" pitchFamily="34" charset="0"/>
                <a:cs typeface="Arial" pitchFamily="34" charset="0"/>
              </a:rPr>
              <a:t>Durant las 2 hores posteriors al batut, el formatge millora la seva textura. El formatge batut podrà consumir-se durant els 3-5 dies posteriors a la seva elaboració.</a:t>
            </a:r>
          </a:p>
          <a:p>
            <a:pPr marL="450850" lvl="0" indent="-273050" algn="just" eaLnBrk="0" hangingPunct="0">
              <a:spcBef>
                <a:spcPts val="600"/>
              </a:spcBef>
              <a:buClr>
                <a:srgbClr val="92D050"/>
              </a:buClr>
              <a:defRPr/>
            </a:pPr>
            <a:endParaRPr lang="ca-ES" sz="1600" dirty="0">
              <a:latin typeface="Arial" pitchFamily="34" charset="0"/>
              <a:ea typeface="ＭＳ Ｐゴシック" pitchFamily="-106" charset="-128"/>
              <a:cs typeface="Arial" pitchFamily="34" charset="0"/>
            </a:endParaRPr>
          </a:p>
          <a:p>
            <a:pPr marL="450850" lvl="0" indent="-273050" algn="just" eaLnBrk="0" hangingPunct="0">
              <a:spcBef>
                <a:spcPts val="600"/>
              </a:spcBef>
              <a:buClr>
                <a:srgbClr val="92D050"/>
              </a:buClr>
              <a:buFont typeface="Wingdings" pitchFamily="2" charset="2"/>
              <a:buChar char="§"/>
              <a:defRPr/>
            </a:pPr>
            <a:endParaRPr lang="ca-ES" sz="1600" dirty="0">
              <a:latin typeface="Arial" pitchFamily="34" charset="0"/>
              <a:ea typeface="ＭＳ Ｐゴシック" pitchFamily="-106" charset="-128"/>
              <a:cs typeface="Arial" pitchFamily="34" charset="0"/>
            </a:endParaRPr>
          </a:p>
          <a:p>
            <a:pPr marL="450850" lvl="0" indent="-273050" algn="just" eaLnBrk="0" hangingPunct="0">
              <a:spcBef>
                <a:spcPts val="600"/>
              </a:spcBef>
              <a:buClr>
                <a:srgbClr val="92D050"/>
              </a:buClr>
              <a:buFont typeface="Wingdings" pitchFamily="2" charset="2"/>
              <a:buChar char="§"/>
              <a:defRPr/>
            </a:pPr>
            <a:endParaRPr lang="ca-ES" sz="1600" dirty="0">
              <a:latin typeface="Arial" pitchFamily="34" charset="0"/>
              <a:ea typeface="ＭＳ Ｐゴシック" pitchFamily="-106" charset="-128"/>
              <a:cs typeface="Arial" pitchFamily="34" charset="0"/>
            </a:endParaRPr>
          </a:p>
          <a:p>
            <a:pPr marL="450850" lvl="0" indent="-273050" algn="just" eaLnBrk="0" hangingPunct="0">
              <a:spcBef>
                <a:spcPts val="600"/>
              </a:spcBef>
              <a:buClr>
                <a:srgbClr val="92D050"/>
              </a:buClr>
              <a:buFont typeface="Wingdings" pitchFamily="2" charset="2"/>
              <a:buChar char="§"/>
              <a:defRPr/>
            </a:pPr>
            <a:endParaRPr lang="ca-ES" sz="1600" dirty="0">
              <a:latin typeface="Arial" pitchFamily="34" charset="0"/>
              <a:ea typeface="ＭＳ Ｐゴシック" pitchFamily="-106" charset="-128"/>
              <a:cs typeface="Arial" pitchFamily="34" charset="0"/>
            </a:endParaRPr>
          </a:p>
          <a:p>
            <a:pPr marL="450850" lvl="0" indent="-273050" algn="just" eaLnBrk="0" hangingPunct="0">
              <a:spcBef>
                <a:spcPts val="600"/>
              </a:spcBef>
              <a:buClr>
                <a:srgbClr val="92D050"/>
              </a:buClr>
              <a:buFont typeface="Wingdings" pitchFamily="2" charset="2"/>
              <a:buChar char="§"/>
              <a:defRPr/>
            </a:pPr>
            <a:endParaRPr lang="ca-ES" sz="1600" dirty="0">
              <a:latin typeface="Arial" pitchFamily="34" charset="0"/>
              <a:ea typeface="ＭＳ Ｐゴシック" pitchFamily="-106" charset="-128"/>
              <a:cs typeface="Arial" pitchFamily="34" charset="0"/>
            </a:endParaRPr>
          </a:p>
          <a:p>
            <a:pPr marL="450850" lvl="0" indent="-273050" algn="just" eaLnBrk="0" hangingPunct="0">
              <a:spcBef>
                <a:spcPts val="600"/>
              </a:spcBef>
              <a:buClr>
                <a:srgbClr val="92D050"/>
              </a:buClr>
              <a:buFont typeface="Wingdings" pitchFamily="2" charset="2"/>
              <a:buChar char="§"/>
              <a:defRPr/>
            </a:pPr>
            <a:endParaRPr lang="ca-ES" sz="1600" dirty="0">
              <a:latin typeface="Arial" pitchFamily="34" charset="0"/>
              <a:ea typeface="ＭＳ Ｐゴシック" pitchFamily="-106" charset="-128"/>
              <a:cs typeface="Arial" pitchFamily="34" charset="0"/>
            </a:endParaRPr>
          </a:p>
          <a:p>
            <a:pPr marL="450850" lvl="0" indent="-273050" algn="just" eaLnBrk="0" hangingPunct="0">
              <a:spcBef>
                <a:spcPts val="600"/>
              </a:spcBef>
              <a:buClr>
                <a:srgbClr val="92D050"/>
              </a:buClr>
              <a:buFont typeface="Wingdings" pitchFamily="2" charset="2"/>
              <a:buChar char="§"/>
              <a:defRPr/>
            </a:pPr>
            <a:endParaRPr lang="ca-ES" sz="1600" dirty="0">
              <a:latin typeface="Arial" pitchFamily="34" charset="0"/>
              <a:ea typeface="ＭＳ Ｐゴシック" pitchFamily="-106" charset="-128"/>
              <a:cs typeface="Arial" pitchFamily="34" charset="0"/>
            </a:endParaRPr>
          </a:p>
        </p:txBody>
      </p:sp>
      <p:grpSp>
        <p:nvGrpSpPr>
          <p:cNvPr id="20" name="19 Grupo"/>
          <p:cNvGrpSpPr/>
          <p:nvPr/>
        </p:nvGrpSpPr>
        <p:grpSpPr>
          <a:xfrm>
            <a:off x="-2" y="1516239"/>
            <a:ext cx="1446031" cy="5356725"/>
            <a:chOff x="-2" y="1516239"/>
            <a:chExt cx="1446031" cy="5356725"/>
          </a:xfrm>
        </p:grpSpPr>
        <p:pic>
          <p:nvPicPr>
            <p:cNvPr id="11" name="Picture 1" descr="\\irta.es\irtanet_sga\Grups\I1-Tecnologia_Alimentaria\08. Projectes\VALTEC\VARIS\Fotos\fotos procés reconstitució IRTA\7.JPG"/>
            <p:cNvPicPr>
              <a:picLocks noChangeAspect="1" noChangeArrowheads="1"/>
            </p:cNvPicPr>
            <p:nvPr/>
          </p:nvPicPr>
          <p:blipFill>
            <a:blip r:embed="rId7" cstate="screen"/>
            <a:srcRect/>
            <a:stretch>
              <a:fillRect/>
            </a:stretch>
          </p:blipFill>
          <p:spPr bwMode="auto">
            <a:xfrm>
              <a:off x="-1" y="1516239"/>
              <a:ext cx="1446030" cy="1080000"/>
            </a:xfrm>
            <a:prstGeom prst="rect">
              <a:avLst/>
            </a:prstGeom>
            <a:noFill/>
          </p:spPr>
        </p:pic>
        <p:pic>
          <p:nvPicPr>
            <p:cNvPr id="12" name="Picture 4" descr="\\irta.es\irtanet_sga\Grups\I1-Tecnologia_Alimentaria\08. Projectes\VALTEC\VARIS\Fotos\fotos procés reconstitució IRTA\40.JPG"/>
            <p:cNvPicPr>
              <a:picLocks noChangeAspect="1" noChangeArrowheads="1"/>
            </p:cNvPicPr>
            <p:nvPr/>
          </p:nvPicPr>
          <p:blipFill>
            <a:blip r:embed="rId8" cstate="screen"/>
            <a:srcRect/>
            <a:stretch>
              <a:fillRect/>
            </a:stretch>
          </p:blipFill>
          <p:spPr bwMode="auto">
            <a:xfrm>
              <a:off x="-1" y="2592564"/>
              <a:ext cx="1446030" cy="1080000"/>
            </a:xfrm>
            <a:prstGeom prst="rect">
              <a:avLst/>
            </a:prstGeom>
            <a:noFill/>
          </p:spPr>
        </p:pic>
        <p:pic>
          <p:nvPicPr>
            <p:cNvPr id="13" name="Picture 5" descr="\\irta.es\irtanet_sga\Grups\I1-Tecnologia_Alimentaria\08. Projectes\VALTEC\VARIS\Fotos\fotos procés reconstitució IRTA\13.JPG"/>
            <p:cNvPicPr>
              <a:picLocks noChangeAspect="1" noChangeArrowheads="1"/>
            </p:cNvPicPr>
            <p:nvPr/>
          </p:nvPicPr>
          <p:blipFill>
            <a:blip r:embed="rId9" cstate="screen"/>
            <a:srcRect/>
            <a:stretch>
              <a:fillRect/>
            </a:stretch>
          </p:blipFill>
          <p:spPr bwMode="auto">
            <a:xfrm>
              <a:off x="-2" y="3657540"/>
              <a:ext cx="1446030" cy="1080000"/>
            </a:xfrm>
            <a:prstGeom prst="rect">
              <a:avLst/>
            </a:prstGeom>
            <a:noFill/>
          </p:spPr>
        </p:pic>
        <p:pic>
          <p:nvPicPr>
            <p:cNvPr id="14" name="Picture 6" descr="\\irta.es\irtanet_sga\Grups\I1-Tecnologia_Alimentaria\08. Projectes\VALTEC\VARIS\Fotos\fotos procés reconstitució IRTA\26.JPG"/>
            <p:cNvPicPr>
              <a:picLocks noChangeAspect="1" noChangeArrowheads="1"/>
            </p:cNvPicPr>
            <p:nvPr/>
          </p:nvPicPr>
          <p:blipFill>
            <a:blip r:embed="rId10" cstate="screen"/>
            <a:srcRect/>
            <a:stretch>
              <a:fillRect/>
            </a:stretch>
          </p:blipFill>
          <p:spPr bwMode="auto">
            <a:xfrm>
              <a:off x="-1" y="4719814"/>
              <a:ext cx="1446030" cy="1080000"/>
            </a:xfrm>
            <a:prstGeom prst="rect">
              <a:avLst/>
            </a:prstGeom>
            <a:noFill/>
          </p:spPr>
        </p:pic>
        <p:pic>
          <p:nvPicPr>
            <p:cNvPr id="15" name="Picture 2" descr="\\irta.es\irtanet_sga\Grups\I1-Tecnologia_Alimentaria\08. Projectes\VALTEC\VARIS\Fotos\fotos procés reconstitució IRTA\foto 2.JPG"/>
            <p:cNvPicPr>
              <a:picLocks noChangeAspect="1" noChangeArrowheads="1"/>
            </p:cNvPicPr>
            <p:nvPr/>
          </p:nvPicPr>
          <p:blipFill>
            <a:blip r:embed="rId11" cstate="screen"/>
            <a:srcRect/>
            <a:stretch>
              <a:fillRect/>
            </a:stretch>
          </p:blipFill>
          <p:spPr bwMode="auto">
            <a:xfrm>
              <a:off x="-2" y="5792964"/>
              <a:ext cx="1446030" cy="1080000"/>
            </a:xfrm>
            <a:prstGeom prst="rect">
              <a:avLst/>
            </a:prstGeom>
            <a:noFill/>
          </p:spPr>
        </p:pic>
      </p:grpSp>
      <p:grpSp>
        <p:nvGrpSpPr>
          <p:cNvPr id="17" name="16 Grupo"/>
          <p:cNvGrpSpPr/>
          <p:nvPr/>
        </p:nvGrpSpPr>
        <p:grpSpPr>
          <a:xfrm>
            <a:off x="3883133" y="457622"/>
            <a:ext cx="907935" cy="302931"/>
            <a:chOff x="4146175" y="370756"/>
            <a:chExt cx="1101711" cy="396107"/>
          </a:xfrm>
        </p:grpSpPr>
        <p:sp>
          <p:nvSpPr>
            <p:cNvPr id="18" name="17 Recortar rectángulo de esquina sencilla"/>
            <p:cNvSpPr/>
            <p:nvPr/>
          </p:nvSpPr>
          <p:spPr>
            <a:xfrm flipH="1">
              <a:off x="4146175" y="370756"/>
              <a:ext cx="1101711" cy="360040"/>
            </a:xfrm>
            <a:prstGeom prst="snip1Rect">
              <a:avLst>
                <a:gd name="adj" fmla="val 35320"/>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noProof="0">
                <a:latin typeface="Arial Unicode MS" pitchFamily="34" charset="-128"/>
                <a:ea typeface="Arial Unicode MS" pitchFamily="34" charset="-128"/>
                <a:cs typeface="Arial Unicode MS" pitchFamily="34" charset="-128"/>
              </a:endParaRPr>
            </a:p>
          </p:txBody>
        </p:sp>
        <p:sp>
          <p:nvSpPr>
            <p:cNvPr id="19" name="18 Rectángulo">
              <a:hlinkClick r:id="rId12" action="ppaction://hlinksldjump"/>
            </p:cNvPr>
            <p:cNvSpPr/>
            <p:nvPr/>
          </p:nvSpPr>
          <p:spPr>
            <a:xfrm>
              <a:off x="4259585" y="404664"/>
              <a:ext cx="957391" cy="362199"/>
            </a:xfrm>
            <a:prstGeom prst="rect">
              <a:avLst/>
            </a:prstGeom>
          </p:spPr>
          <p:txBody>
            <a:bodyPr wrap="none">
              <a:spAutoFit/>
            </a:bodyPr>
            <a:lstStyle/>
            <a:p>
              <a:pPr marL="457200" indent="-457200">
                <a:spcAft>
                  <a:spcPts val="1800"/>
                </a:spcAft>
                <a:buClr>
                  <a:schemeClr val="accent1"/>
                </a:buClr>
                <a:buSzPct val="107000"/>
                <a:defRPr/>
              </a:pPr>
              <a:r>
                <a:rPr lang="es-ES" sz="1200" b="1" noProof="0" dirty="0">
                  <a:solidFill>
                    <a:schemeClr val="bg1"/>
                  </a:solidFill>
                  <a:latin typeface="Segoe Script" pitchFamily="34" charset="0"/>
                  <a:ea typeface="Arial Unicode MS" pitchFamily="34" charset="-128"/>
                  <a:cs typeface="Arial Unicode MS" pitchFamily="34" charset="-128"/>
                </a:rPr>
                <a:t>fescrem</a:t>
              </a:r>
            </a:p>
          </p:txBody>
        </p:sp>
      </p:grpSp>
      <p:sp>
        <p:nvSpPr>
          <p:cNvPr id="28" name="6 Rectángulo"/>
          <p:cNvSpPr/>
          <p:nvPr/>
        </p:nvSpPr>
        <p:spPr>
          <a:xfrm>
            <a:off x="0" y="1036176"/>
            <a:ext cx="9144000" cy="369332"/>
          </a:xfrm>
          <a:prstGeom prst="rect">
            <a:avLst/>
          </a:prstGeom>
        </p:spPr>
        <p:txBody>
          <a:bodyPr wrap="square">
            <a:spAutoFit/>
          </a:bodyPr>
          <a:lstStyle/>
          <a:p>
            <a:pPr algn="just" eaLnBrk="0" hangingPunct="0">
              <a:spcBef>
                <a:spcPts val="600"/>
              </a:spcBef>
              <a:buClr>
                <a:srgbClr val="C00000"/>
              </a:buClr>
              <a:defRPr/>
            </a:pPr>
            <a:r>
              <a:rPr lang="es-ES" dirty="0">
                <a:latin typeface="Arial" pitchFamily="34" charset="0"/>
                <a:ea typeface="ＭＳ Ｐゴシック" pitchFamily="-106" charset="-128"/>
                <a:cs typeface="Arial" pitchFamily="34" charset="0"/>
              </a:rPr>
              <a:t>        </a:t>
            </a:r>
            <a:r>
              <a:rPr lang="es-ES" b="1" dirty="0">
                <a:solidFill>
                  <a:schemeClr val="tx1">
                    <a:lumMod val="85000"/>
                    <a:lumOff val="15000"/>
                  </a:schemeClr>
                </a:solidFill>
                <a:latin typeface="Arial" pitchFamily="34" charset="0"/>
                <a:ea typeface="ＭＳ Ｐゴシック" pitchFamily="-106" charset="-128"/>
                <a:cs typeface="Arial" pitchFamily="34" charset="0"/>
              </a:rPr>
              <a:t>REGENERACIÓ </a:t>
            </a:r>
            <a:r>
              <a:rPr lang="es-ES" dirty="0">
                <a:solidFill>
                  <a:schemeClr val="tx1">
                    <a:lumMod val="85000"/>
                    <a:lumOff val="15000"/>
                  </a:schemeClr>
                </a:solidFill>
                <a:latin typeface="Arial" pitchFamily="34" charset="0"/>
                <a:ea typeface="ＭＳ Ｐゴシック" pitchFamily="-106" charset="-128"/>
                <a:cs typeface="Arial" pitchFamily="34" charset="0"/>
              </a:rPr>
              <a:t>de la base congelada </a:t>
            </a:r>
            <a:r>
              <a:rPr lang="es-ES" b="1" dirty="0">
                <a:solidFill>
                  <a:srgbClr val="C00000"/>
                </a:solidFill>
                <a:latin typeface="Segoe Script" pitchFamily="34" charset="0"/>
                <a:ea typeface="Arial Unicode MS" pitchFamily="34" charset="-128"/>
                <a:cs typeface="Arial Unicode MS" pitchFamily="34" charset="-128"/>
              </a:rPr>
              <a:t>fescrem</a:t>
            </a:r>
            <a:r>
              <a:rPr lang="es-ES" dirty="0">
                <a:solidFill>
                  <a:srgbClr val="C00000"/>
                </a:solidFill>
                <a:latin typeface="Arial" pitchFamily="34" charset="0"/>
                <a:ea typeface="ＭＳ Ｐゴシック" pitchFamily="-106" charset="-128"/>
                <a:cs typeface="Arial" pitchFamily="34" charset="0"/>
              </a:rPr>
              <a:t> </a:t>
            </a:r>
          </a:p>
        </p:txBody>
      </p:sp>
      <p:sp>
        <p:nvSpPr>
          <p:cNvPr id="29" name="QuadreDeText 28"/>
          <p:cNvSpPr txBox="1"/>
          <p:nvPr/>
        </p:nvSpPr>
        <p:spPr>
          <a:xfrm rot="21441030">
            <a:off x="1791378" y="5353859"/>
            <a:ext cx="5424029" cy="1323439"/>
          </a:xfrm>
          <a:prstGeom prst="rect">
            <a:avLst/>
          </a:prstGeom>
          <a:noFill/>
        </p:spPr>
        <p:txBody>
          <a:bodyPr wrap="square" rtlCol="0">
            <a:spAutoFit/>
          </a:bodyPr>
          <a:lstStyle/>
          <a:p>
            <a:r>
              <a:rPr lang="ca-ES" sz="1600" b="1" dirty="0">
                <a:solidFill>
                  <a:schemeClr val="tx1">
                    <a:lumMod val="65000"/>
                    <a:lumOff val="35000"/>
                  </a:schemeClr>
                </a:solidFill>
                <a:latin typeface="Segoe Script" pitchFamily="34" charset="0"/>
                <a:cs typeface="Arial" pitchFamily="34" charset="0"/>
              </a:rPr>
              <a:t>En la regeneració es pot utilitzar llet o qualsevol altre ingredient líquid alimentari </a:t>
            </a:r>
            <a:r>
              <a:rPr lang="ca-ES" sz="1600" b="1" dirty="0">
                <a:solidFill>
                  <a:srgbClr val="C00000"/>
                </a:solidFill>
                <a:latin typeface="Segoe Script" pitchFamily="34" charset="0"/>
                <a:cs typeface="Arial" pitchFamily="34" charset="0"/>
              </a:rPr>
              <a:t>(xocolata, suc de fruita, etc.), </a:t>
            </a:r>
            <a:r>
              <a:rPr lang="ca-ES" sz="1600" b="1" dirty="0">
                <a:solidFill>
                  <a:schemeClr val="tx1">
                    <a:lumMod val="65000"/>
                    <a:lumOff val="35000"/>
                  </a:schemeClr>
                </a:solidFill>
                <a:latin typeface="Segoe Script" pitchFamily="34" charset="0"/>
                <a:cs typeface="Arial" pitchFamily="34" charset="0"/>
              </a:rPr>
              <a:t>obtenint una gran diversitat de textures i sabors</a:t>
            </a:r>
            <a:r>
              <a:rPr lang="ca-ES" sz="1600" b="1" dirty="0">
                <a:solidFill>
                  <a:schemeClr val="tx1">
                    <a:lumMod val="65000"/>
                    <a:lumOff val="35000"/>
                  </a:schemeClr>
                </a:solidFill>
                <a:latin typeface="Arial" pitchFamily="34" charset="0"/>
                <a:cs typeface="Arial" pitchFamily="34" charset="0"/>
              </a:rPr>
              <a:t>.</a:t>
            </a:r>
            <a:endParaRPr lang="ca-ES" sz="1600" dirty="0">
              <a:solidFill>
                <a:schemeClr val="tx1">
                  <a:lumMod val="65000"/>
                  <a:lumOff val="35000"/>
                </a:schemeClr>
              </a:solidFill>
              <a:latin typeface="Arial" pitchFamily="34" charset="0"/>
              <a:cs typeface="Arial" pitchFamily="34" charset="0"/>
            </a:endParaRPr>
          </a:p>
          <a:p>
            <a:endParaRPr lang="es-ES" sz="1600" dirty="0"/>
          </a:p>
        </p:txBody>
      </p:sp>
    </p:spTree>
    <p:extLst>
      <p:ext uri="{BB962C8B-B14F-4D97-AF65-F5344CB8AC3E}">
        <p14:creationId xmlns:p14="http://schemas.microsoft.com/office/powerpoint/2010/main" val="1172347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9 Rectángulo"/>
          <p:cNvSpPr/>
          <p:nvPr/>
        </p:nvSpPr>
        <p:spPr>
          <a:xfrm>
            <a:off x="5508104" y="836613"/>
            <a:ext cx="3528392" cy="59493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3" name="22 Rectángulo redondeado"/>
          <p:cNvSpPr/>
          <p:nvPr/>
        </p:nvSpPr>
        <p:spPr>
          <a:xfrm>
            <a:off x="5652120" y="908720"/>
            <a:ext cx="3240360" cy="5760368"/>
          </a:xfrm>
          <a:prstGeom prst="roundRect">
            <a:avLst>
              <a:gd name="adj" fmla="val 2028"/>
            </a:avLst>
          </a:prstGeom>
          <a:solidFill>
            <a:schemeClr val="accent2">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ca-ES"/>
          </a:p>
        </p:txBody>
      </p:sp>
      <p:sp>
        <p:nvSpPr>
          <p:cNvPr id="29" name="28 Rectángulo"/>
          <p:cNvSpPr/>
          <p:nvPr/>
        </p:nvSpPr>
        <p:spPr>
          <a:xfrm>
            <a:off x="395536" y="1589886"/>
            <a:ext cx="8280920" cy="2092881"/>
          </a:xfrm>
          <a:prstGeom prst="rect">
            <a:avLst/>
          </a:prstGeom>
        </p:spPr>
        <p:txBody>
          <a:bodyPr wrap="square">
            <a:spAutoFit/>
          </a:bodyPr>
          <a:lstStyle/>
          <a:p>
            <a:pPr marL="450850"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450850"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908050" lvl="1"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450850" lvl="0" indent="-273050" eaLnBrk="0" hangingPunct="0">
              <a:spcBef>
                <a:spcPts val="1200"/>
              </a:spcBef>
              <a:buClr>
                <a:srgbClr val="92D050"/>
              </a:buClr>
              <a:buFont typeface="Wingdings" pitchFamily="2" charset="2"/>
              <a:buChar char="§"/>
              <a:defRPr/>
            </a:pPr>
            <a:endParaRPr lang="ca-ES" b="1" dirty="0">
              <a:latin typeface="Arial" pitchFamily="34" charset="0"/>
              <a:ea typeface="ＭＳ Ｐゴシック" pitchFamily="-106" charset="-128"/>
              <a:cs typeface="Arial" pitchFamily="34" charset="0"/>
            </a:endParaRPr>
          </a:p>
          <a:p>
            <a:pPr marL="450850" lvl="0"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p:txBody>
      </p:sp>
      <p:sp>
        <p:nvSpPr>
          <p:cNvPr id="21" name="20 Rectángulo"/>
          <p:cNvSpPr/>
          <p:nvPr/>
        </p:nvSpPr>
        <p:spPr>
          <a:xfrm>
            <a:off x="395536" y="1589886"/>
            <a:ext cx="8280920" cy="2092881"/>
          </a:xfrm>
          <a:prstGeom prst="rect">
            <a:avLst/>
          </a:prstGeom>
        </p:spPr>
        <p:txBody>
          <a:bodyPr wrap="square">
            <a:spAutoFit/>
          </a:bodyPr>
          <a:lstStyle/>
          <a:p>
            <a:pPr marL="450850"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450850"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908050" lvl="1"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a:p>
            <a:pPr marL="450850" lvl="0" indent="-273050" eaLnBrk="0" hangingPunct="0">
              <a:spcBef>
                <a:spcPts val="1200"/>
              </a:spcBef>
              <a:buClr>
                <a:srgbClr val="92D050"/>
              </a:buClr>
              <a:buFont typeface="Wingdings" pitchFamily="2" charset="2"/>
              <a:buChar char="§"/>
              <a:defRPr/>
            </a:pPr>
            <a:endParaRPr lang="ca-ES" b="1" dirty="0">
              <a:latin typeface="Arial" pitchFamily="34" charset="0"/>
              <a:ea typeface="ＭＳ Ｐゴシック" pitchFamily="-106" charset="-128"/>
              <a:cs typeface="Arial" pitchFamily="34" charset="0"/>
            </a:endParaRPr>
          </a:p>
          <a:p>
            <a:pPr marL="450850" lvl="0" indent="-273050" eaLnBrk="0" hangingPunct="0">
              <a:spcBef>
                <a:spcPts val="1200"/>
              </a:spcBef>
              <a:buClr>
                <a:srgbClr val="92D050"/>
              </a:buClr>
              <a:buFont typeface="Wingdings" pitchFamily="2" charset="2"/>
              <a:buChar char="§"/>
              <a:defRPr/>
            </a:pPr>
            <a:endParaRPr lang="ca-ES" dirty="0">
              <a:latin typeface="Arial" pitchFamily="34" charset="0"/>
              <a:ea typeface="ＭＳ Ｐゴシック" pitchFamily="-106" charset="-128"/>
              <a:cs typeface="Arial" pitchFamily="34" charset="0"/>
            </a:endParaRPr>
          </a:p>
        </p:txBody>
      </p:sp>
      <p:sp>
        <p:nvSpPr>
          <p:cNvPr id="22" name="21 Rectángulo"/>
          <p:cNvSpPr/>
          <p:nvPr/>
        </p:nvSpPr>
        <p:spPr>
          <a:xfrm>
            <a:off x="1403648" y="2294290"/>
            <a:ext cx="4176415" cy="2862322"/>
          </a:xfrm>
          <a:prstGeom prst="rect">
            <a:avLst/>
          </a:prstGeom>
        </p:spPr>
        <p:txBody>
          <a:bodyPr wrap="square">
            <a:spAutoFit/>
          </a:bodyPr>
          <a:lstStyle/>
          <a:p>
            <a:pPr lvl="0" algn="just">
              <a:spcBef>
                <a:spcPts val="600"/>
              </a:spcBef>
              <a:spcAft>
                <a:spcPts val="600"/>
              </a:spcAft>
              <a:buFont typeface="Arial" pitchFamily="34" charset="0"/>
              <a:buChar char="•"/>
            </a:pPr>
            <a:r>
              <a:rPr lang="ca-ES" sz="1400" dirty="0">
                <a:solidFill>
                  <a:schemeClr val="tx1">
                    <a:lumMod val="75000"/>
                    <a:lumOff val="25000"/>
                  </a:schemeClr>
                </a:solidFill>
                <a:latin typeface="Arial" pitchFamily="34" charset="0"/>
                <a:cs typeface="Arial" pitchFamily="34" charset="0"/>
              </a:rPr>
              <a:t> 2 posicionaments potencials:</a:t>
            </a:r>
          </a:p>
          <a:p>
            <a:pPr lvl="1" algn="just">
              <a:spcBef>
                <a:spcPts val="600"/>
              </a:spcBef>
              <a:spcAft>
                <a:spcPts val="600"/>
              </a:spcAft>
              <a:buFont typeface="Wingdings" pitchFamily="2" charset="2"/>
              <a:buChar char="Ø"/>
            </a:pPr>
            <a:r>
              <a:rPr lang="ca-ES" sz="1400" dirty="0">
                <a:solidFill>
                  <a:schemeClr val="tx1">
                    <a:lumMod val="75000"/>
                    <a:lumOff val="25000"/>
                  </a:schemeClr>
                </a:solidFill>
                <a:latin typeface="Arial" pitchFamily="34" charset="0"/>
                <a:cs typeface="Arial" pitchFamily="34" charset="0"/>
              </a:rPr>
              <a:t> plat/aplicació innovador/a amb un </a:t>
            </a:r>
            <a:r>
              <a:rPr lang="ca-ES" sz="1400" b="1" dirty="0">
                <a:solidFill>
                  <a:schemeClr val="tx1">
                    <a:lumMod val="75000"/>
                    <a:lumOff val="25000"/>
                  </a:schemeClr>
                </a:solidFill>
                <a:latin typeface="Arial" pitchFamily="34" charset="0"/>
                <a:cs typeface="Arial" pitchFamily="34" charset="0"/>
              </a:rPr>
              <a:t>elevat valor afegit </a:t>
            </a:r>
            <a:endParaRPr lang="ca-ES" sz="1400" dirty="0">
              <a:solidFill>
                <a:schemeClr val="tx1">
                  <a:lumMod val="75000"/>
                  <a:lumOff val="25000"/>
                </a:schemeClr>
              </a:solidFill>
              <a:latin typeface="Arial" pitchFamily="34" charset="0"/>
              <a:cs typeface="Arial" pitchFamily="34" charset="0"/>
            </a:endParaRPr>
          </a:p>
          <a:p>
            <a:pPr lvl="1" algn="just">
              <a:spcBef>
                <a:spcPts val="600"/>
              </a:spcBef>
              <a:spcAft>
                <a:spcPts val="600"/>
              </a:spcAft>
              <a:buFont typeface="Wingdings" pitchFamily="2" charset="2"/>
              <a:buChar char="Ø"/>
            </a:pPr>
            <a:r>
              <a:rPr lang="ca-ES" sz="1400" dirty="0">
                <a:solidFill>
                  <a:schemeClr val="tx1">
                    <a:lumMod val="75000"/>
                    <a:lumOff val="25000"/>
                  </a:schemeClr>
                </a:solidFill>
                <a:latin typeface="Arial" pitchFamily="34" charset="0"/>
                <a:cs typeface="Arial" pitchFamily="34" charset="0"/>
              </a:rPr>
              <a:t> plat/aplicació més comú/a ordinari/a. </a:t>
            </a:r>
          </a:p>
          <a:p>
            <a:pPr algn="just">
              <a:spcBef>
                <a:spcPts val="600"/>
              </a:spcBef>
              <a:spcAft>
                <a:spcPts val="600"/>
              </a:spcAft>
              <a:buFont typeface="Arial" pitchFamily="34" charset="0"/>
              <a:buChar char="•"/>
            </a:pPr>
            <a:r>
              <a:rPr lang="ca-ES" sz="1400" i="1" dirty="0">
                <a:solidFill>
                  <a:schemeClr val="tx1">
                    <a:lumMod val="75000"/>
                    <a:lumOff val="25000"/>
                  </a:schemeClr>
                </a:solidFill>
                <a:latin typeface="Arial" pitchFamily="34" charset="0"/>
                <a:cs typeface="Arial" pitchFamily="34" charset="0"/>
              </a:rPr>
              <a:t> Èxit potencial en </a:t>
            </a:r>
            <a:r>
              <a:rPr lang="ca-ES" sz="1400" i="1" dirty="0" err="1">
                <a:solidFill>
                  <a:schemeClr val="tx1">
                    <a:lumMod val="75000"/>
                    <a:lumOff val="25000"/>
                  </a:schemeClr>
                </a:solidFill>
                <a:latin typeface="Arial" pitchFamily="34" charset="0"/>
                <a:cs typeface="Arial" pitchFamily="34" charset="0"/>
              </a:rPr>
              <a:t>Horeca</a:t>
            </a:r>
            <a:r>
              <a:rPr lang="ca-ES" sz="1400" i="1" dirty="0">
                <a:solidFill>
                  <a:schemeClr val="tx1">
                    <a:lumMod val="75000"/>
                    <a:lumOff val="25000"/>
                  </a:schemeClr>
                </a:solidFill>
                <a:latin typeface="Arial" pitchFamily="34" charset="0"/>
                <a:cs typeface="Arial" pitchFamily="34" charset="0"/>
              </a:rPr>
              <a:t> i establiments tipus: </a:t>
            </a:r>
            <a:r>
              <a:rPr lang="ca-ES" sz="1400" b="1" dirty="0">
                <a:solidFill>
                  <a:schemeClr val="tx1">
                    <a:lumMod val="75000"/>
                    <a:lumOff val="25000"/>
                  </a:schemeClr>
                </a:solidFill>
                <a:latin typeface="Arial" pitchFamily="34" charset="0"/>
                <a:cs typeface="Arial" pitchFamily="34" charset="0"/>
              </a:rPr>
              <a:t>pastisseries</a:t>
            </a:r>
            <a:r>
              <a:rPr lang="ca-ES" sz="1400" dirty="0">
                <a:solidFill>
                  <a:schemeClr val="tx1">
                    <a:lumMod val="75000"/>
                    <a:lumOff val="25000"/>
                  </a:schemeClr>
                </a:solidFill>
                <a:latin typeface="Arial" pitchFamily="34" charset="0"/>
                <a:cs typeface="Arial" pitchFamily="34" charset="0"/>
              </a:rPr>
              <a:t>, </a:t>
            </a:r>
            <a:r>
              <a:rPr lang="ca-ES" sz="1400" b="1" dirty="0">
                <a:solidFill>
                  <a:schemeClr val="tx1">
                    <a:lumMod val="75000"/>
                    <a:lumOff val="25000"/>
                  </a:schemeClr>
                </a:solidFill>
                <a:latin typeface="Arial" pitchFamily="34" charset="0"/>
                <a:cs typeface="Arial" pitchFamily="34" charset="0"/>
              </a:rPr>
              <a:t>hospitals</a:t>
            </a:r>
            <a:r>
              <a:rPr lang="ca-ES" sz="1400" dirty="0">
                <a:solidFill>
                  <a:schemeClr val="tx1">
                    <a:lumMod val="75000"/>
                    <a:lumOff val="25000"/>
                  </a:schemeClr>
                </a:solidFill>
                <a:latin typeface="Arial" pitchFamily="34" charset="0"/>
                <a:cs typeface="Arial" pitchFamily="34" charset="0"/>
              </a:rPr>
              <a:t> i </a:t>
            </a:r>
            <a:r>
              <a:rPr lang="ca-ES" sz="1400" b="1" dirty="0">
                <a:solidFill>
                  <a:schemeClr val="tx1">
                    <a:lumMod val="75000"/>
                    <a:lumOff val="25000"/>
                  </a:schemeClr>
                </a:solidFill>
                <a:latin typeface="Arial" pitchFamily="34" charset="0"/>
                <a:cs typeface="Arial" pitchFamily="34" charset="0"/>
              </a:rPr>
              <a:t>restaurants de gama mitja-alta</a:t>
            </a:r>
            <a:r>
              <a:rPr lang="ca-ES" sz="1400" dirty="0">
                <a:solidFill>
                  <a:schemeClr val="tx1">
                    <a:lumMod val="75000"/>
                    <a:lumOff val="25000"/>
                  </a:schemeClr>
                </a:solidFill>
                <a:latin typeface="Arial" pitchFamily="34" charset="0"/>
                <a:cs typeface="Arial" pitchFamily="34" charset="0"/>
              </a:rPr>
              <a:t>. </a:t>
            </a:r>
            <a:endParaRPr lang="ca-ES" sz="1400" i="1" dirty="0">
              <a:solidFill>
                <a:schemeClr val="tx1">
                  <a:lumMod val="75000"/>
                  <a:lumOff val="25000"/>
                </a:schemeClr>
              </a:solidFill>
              <a:latin typeface="Arial" pitchFamily="34" charset="0"/>
              <a:cs typeface="Arial" pitchFamily="34" charset="0"/>
            </a:endParaRPr>
          </a:p>
          <a:p>
            <a:pPr algn="just">
              <a:spcBef>
                <a:spcPts val="600"/>
              </a:spcBef>
              <a:spcAft>
                <a:spcPts val="600"/>
              </a:spcAft>
              <a:buFont typeface="Arial" pitchFamily="34" charset="0"/>
              <a:buChar char="•"/>
            </a:pPr>
            <a:r>
              <a:rPr lang="ca-ES" sz="1400" i="1" dirty="0">
                <a:solidFill>
                  <a:schemeClr val="tx1">
                    <a:lumMod val="75000"/>
                    <a:lumOff val="25000"/>
                  </a:schemeClr>
                </a:solidFill>
                <a:latin typeface="Arial" pitchFamily="34" charset="0"/>
                <a:cs typeface="Arial" pitchFamily="34" charset="0"/>
              </a:rPr>
              <a:t> No indicat per restaurants molt econòmics (ma d’obra reconstitució, en el cas que calgui fer la reconstitució).</a:t>
            </a:r>
          </a:p>
        </p:txBody>
      </p:sp>
      <p:sp>
        <p:nvSpPr>
          <p:cNvPr id="25" name="24 Rectángulo"/>
          <p:cNvSpPr/>
          <p:nvPr/>
        </p:nvSpPr>
        <p:spPr>
          <a:xfrm>
            <a:off x="1475656" y="1115452"/>
            <a:ext cx="3960391" cy="1107996"/>
          </a:xfrm>
          <a:prstGeom prst="rect">
            <a:avLst/>
          </a:prstGeom>
        </p:spPr>
        <p:txBody>
          <a:bodyPr wrap="square">
            <a:spAutoFit/>
          </a:bodyPr>
          <a:lstStyle/>
          <a:p>
            <a:pPr marL="450850" lvl="0" indent="-273050" algn="just" eaLnBrk="0" hangingPunct="0">
              <a:spcBef>
                <a:spcPts val="1800"/>
              </a:spcBef>
              <a:spcAft>
                <a:spcPts val="1200"/>
              </a:spcAft>
              <a:buClr>
                <a:srgbClr val="C00000"/>
              </a:buClr>
              <a:buFont typeface="Arial" pitchFamily="34" charset="0"/>
              <a:buChar char="•"/>
              <a:defRPr/>
            </a:pPr>
            <a:r>
              <a:rPr lang="es-ES" dirty="0" err="1">
                <a:solidFill>
                  <a:schemeClr val="tx1">
                    <a:lumMod val="85000"/>
                    <a:lumOff val="15000"/>
                  </a:schemeClr>
                </a:solidFill>
                <a:latin typeface="Arial" pitchFamily="34" charset="0"/>
                <a:ea typeface="ＭＳ Ｐゴシック" pitchFamily="-106" charset="-128"/>
                <a:cs typeface="Arial" pitchFamily="34" charset="0"/>
              </a:rPr>
              <a:t>Foccus</a:t>
            </a:r>
            <a:r>
              <a:rPr lang="es-ES" dirty="0">
                <a:solidFill>
                  <a:schemeClr val="tx1">
                    <a:lumMod val="85000"/>
                    <a:lumOff val="15000"/>
                  </a:schemeClr>
                </a:solidFill>
                <a:latin typeface="Arial" pitchFamily="34" charset="0"/>
                <a:ea typeface="ＭＳ Ｐゴシック" pitchFamily="-106" charset="-128"/>
                <a:cs typeface="Arial" pitchFamily="34" charset="0"/>
              </a:rPr>
              <a:t> </a:t>
            </a:r>
            <a:r>
              <a:rPr lang="es-ES" dirty="0" err="1">
                <a:solidFill>
                  <a:schemeClr val="tx1">
                    <a:lumMod val="85000"/>
                    <a:lumOff val="15000"/>
                  </a:schemeClr>
                </a:solidFill>
                <a:latin typeface="Arial" pitchFamily="34" charset="0"/>
                <a:ea typeface="ＭＳ Ｐゴシック" pitchFamily="-106" charset="-128"/>
                <a:cs typeface="Arial" pitchFamily="34" charset="0"/>
              </a:rPr>
              <a:t>groups</a:t>
            </a:r>
            <a:r>
              <a:rPr lang="es-ES" dirty="0">
                <a:solidFill>
                  <a:schemeClr val="tx1">
                    <a:lumMod val="85000"/>
                    <a:lumOff val="15000"/>
                  </a:schemeClr>
                </a:solidFill>
                <a:latin typeface="Arial" pitchFamily="34" charset="0"/>
                <a:ea typeface="ＭＳ Ｐゴシック" pitchFamily="-106" charset="-128"/>
                <a:cs typeface="Arial" pitchFamily="34" charset="0"/>
              </a:rPr>
              <a:t> canal </a:t>
            </a:r>
            <a:r>
              <a:rPr lang="es-ES" dirty="0" err="1">
                <a:solidFill>
                  <a:schemeClr val="tx1">
                    <a:lumMod val="85000"/>
                    <a:lumOff val="15000"/>
                  </a:schemeClr>
                </a:solidFill>
                <a:latin typeface="Arial" pitchFamily="34" charset="0"/>
                <a:ea typeface="ＭＳ Ｐゴシック" pitchFamily="-106" charset="-128"/>
                <a:cs typeface="Arial" pitchFamily="34" charset="0"/>
              </a:rPr>
              <a:t>horeca</a:t>
            </a:r>
            <a:r>
              <a:rPr lang="es-ES" dirty="0">
                <a:solidFill>
                  <a:schemeClr val="tx1">
                    <a:lumMod val="85000"/>
                    <a:lumOff val="15000"/>
                  </a:schemeClr>
                </a:solidFill>
                <a:latin typeface="Arial" pitchFamily="34" charset="0"/>
                <a:ea typeface="ＭＳ Ｐゴシック" pitchFamily="-106" charset="-128"/>
                <a:cs typeface="Arial" pitchFamily="34" charset="0"/>
              </a:rPr>
              <a:t> </a:t>
            </a:r>
            <a:r>
              <a:rPr lang="es-ES" sz="1200" dirty="0">
                <a:solidFill>
                  <a:schemeClr val="tx1">
                    <a:lumMod val="85000"/>
                    <a:lumOff val="15000"/>
                  </a:schemeClr>
                </a:solidFill>
                <a:latin typeface="Calibri" pitchFamily="34" charset="0"/>
              </a:rPr>
              <a:t>Es va </a:t>
            </a:r>
            <a:r>
              <a:rPr lang="ca-ES" sz="1200" dirty="0">
                <a:solidFill>
                  <a:schemeClr val="tx1">
                    <a:lumMod val="85000"/>
                    <a:lumOff val="15000"/>
                  </a:schemeClr>
                </a:solidFill>
                <a:latin typeface="Calibri" pitchFamily="34" charset="0"/>
              </a:rPr>
              <a:t>realitzar dos  </a:t>
            </a:r>
            <a:r>
              <a:rPr lang="ca-ES" sz="1200" i="1" dirty="0" err="1">
                <a:solidFill>
                  <a:schemeClr val="tx1">
                    <a:lumMod val="85000"/>
                    <a:lumOff val="15000"/>
                  </a:schemeClr>
                </a:solidFill>
                <a:latin typeface="Calibri" pitchFamily="34" charset="0"/>
              </a:rPr>
              <a:t>foccus</a:t>
            </a:r>
            <a:r>
              <a:rPr lang="ca-ES" sz="1200" i="1" dirty="0">
                <a:solidFill>
                  <a:schemeClr val="tx1">
                    <a:lumMod val="85000"/>
                    <a:lumOff val="15000"/>
                  </a:schemeClr>
                </a:solidFill>
                <a:latin typeface="Calibri" pitchFamily="34" charset="0"/>
              </a:rPr>
              <a:t> </a:t>
            </a:r>
            <a:r>
              <a:rPr lang="ca-ES" sz="1200" i="1" dirty="0" err="1">
                <a:solidFill>
                  <a:schemeClr val="tx1">
                    <a:lumMod val="85000"/>
                    <a:lumOff val="15000"/>
                  </a:schemeClr>
                </a:solidFill>
                <a:latin typeface="Calibri" pitchFamily="34" charset="0"/>
              </a:rPr>
              <a:t>groups</a:t>
            </a:r>
            <a:r>
              <a:rPr lang="ca-ES" sz="1200" dirty="0">
                <a:solidFill>
                  <a:schemeClr val="tx1">
                    <a:lumMod val="85000"/>
                    <a:lumOff val="15000"/>
                  </a:schemeClr>
                </a:solidFill>
                <a:latin typeface="Calibri" pitchFamily="34" charset="0"/>
              </a:rPr>
              <a:t> amb 6 participants en cada un d’ells (propietaris de restaurants, caps de qualitat, caps de producte, caps de cuina, cuiners, </a:t>
            </a:r>
            <a:r>
              <a:rPr lang="es-ES" sz="1200" dirty="0">
                <a:solidFill>
                  <a:schemeClr val="tx1">
                    <a:lumMod val="85000"/>
                    <a:lumOff val="15000"/>
                  </a:schemeClr>
                </a:solidFill>
                <a:latin typeface="Calibri" pitchFamily="34" charset="0"/>
              </a:rPr>
              <a:t>personal de R + D i dietistas).</a:t>
            </a:r>
            <a:endParaRPr lang="es-ES" dirty="0">
              <a:latin typeface="Arial" pitchFamily="34" charset="0"/>
              <a:ea typeface="ＭＳ Ｐゴシック" pitchFamily="-106" charset="-128"/>
              <a:cs typeface="Arial" pitchFamily="34" charset="0"/>
            </a:endParaRPr>
          </a:p>
        </p:txBody>
      </p:sp>
      <p:grpSp>
        <p:nvGrpSpPr>
          <p:cNvPr id="16" name="15 Grupo"/>
          <p:cNvGrpSpPr/>
          <p:nvPr/>
        </p:nvGrpSpPr>
        <p:grpSpPr>
          <a:xfrm>
            <a:off x="4912275" y="457622"/>
            <a:ext cx="1008827" cy="302931"/>
            <a:chOff x="5377805" y="370756"/>
            <a:chExt cx="1224136" cy="396107"/>
          </a:xfrm>
        </p:grpSpPr>
        <p:sp>
          <p:nvSpPr>
            <p:cNvPr id="17" name="16 Recortar rectángulo de esquina sencilla"/>
            <p:cNvSpPr/>
            <p:nvPr/>
          </p:nvSpPr>
          <p:spPr>
            <a:xfrm flipH="1">
              <a:off x="5400917" y="370756"/>
              <a:ext cx="1101711" cy="360040"/>
            </a:xfrm>
            <a:prstGeom prst="snip1Rect">
              <a:avLst>
                <a:gd name="adj" fmla="val 35320"/>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noProof="0">
                <a:latin typeface="Arial Unicode MS" pitchFamily="34" charset="-128"/>
                <a:ea typeface="Arial Unicode MS" pitchFamily="34" charset="-128"/>
                <a:cs typeface="Arial Unicode MS" pitchFamily="34" charset="-128"/>
              </a:endParaRPr>
            </a:p>
          </p:txBody>
        </p:sp>
        <p:sp>
          <p:nvSpPr>
            <p:cNvPr id="18" name="17 Rectángulo">
              <a:hlinkClick r:id="rId3" action="ppaction://hlinksldjump"/>
            </p:cNvPr>
            <p:cNvSpPr/>
            <p:nvPr/>
          </p:nvSpPr>
          <p:spPr>
            <a:xfrm>
              <a:off x="5377805" y="404664"/>
              <a:ext cx="1224136" cy="362199"/>
            </a:xfrm>
            <a:prstGeom prst="rect">
              <a:avLst/>
            </a:prstGeom>
          </p:spPr>
          <p:txBody>
            <a:bodyPr wrap="square">
              <a:spAutoFit/>
            </a:bodyPr>
            <a:lstStyle/>
            <a:p>
              <a:pPr marL="457200" indent="-457200">
                <a:spcAft>
                  <a:spcPts val="1800"/>
                </a:spcAft>
                <a:buClr>
                  <a:schemeClr val="accent1"/>
                </a:buClr>
                <a:buSzPct val="107000"/>
                <a:defRPr/>
              </a:pPr>
              <a:r>
                <a:rPr lang="es-ES" sz="1200" b="1" spc="-20" baseline="0" noProof="0" dirty="0">
                  <a:solidFill>
                    <a:schemeClr val="bg1"/>
                  </a:solidFill>
                  <a:latin typeface="Arial Unicode MS" pitchFamily="34" charset="-128"/>
                  <a:ea typeface="Arial Unicode MS" pitchFamily="34" charset="-128"/>
                  <a:cs typeface="Arial Unicode MS" pitchFamily="34" charset="-128"/>
                </a:rPr>
                <a:t>Oportunidad</a:t>
              </a:r>
            </a:p>
          </p:txBody>
        </p:sp>
      </p:grpSp>
      <p:pic>
        <p:nvPicPr>
          <p:cNvPr id="14" name="Imatge 6"/>
          <p:cNvPicPr/>
          <p:nvPr/>
        </p:nvPicPr>
        <p:blipFill>
          <a:blip r:embed="rId4" cstate="screen"/>
          <a:srcRect r="50662"/>
          <a:stretch>
            <a:fillRect/>
          </a:stretch>
        </p:blipFill>
        <p:spPr bwMode="auto">
          <a:xfrm>
            <a:off x="2915816" y="5150078"/>
            <a:ext cx="2664296" cy="1519010"/>
          </a:xfrm>
          <a:prstGeom prst="rect">
            <a:avLst/>
          </a:prstGeom>
          <a:noFill/>
          <a:ln w="9525">
            <a:noFill/>
            <a:miter lim="800000"/>
            <a:headEnd/>
            <a:tailEnd/>
          </a:ln>
        </p:spPr>
      </p:pic>
      <p:pic>
        <p:nvPicPr>
          <p:cNvPr id="15" name="Imatge 6"/>
          <p:cNvPicPr/>
          <p:nvPr/>
        </p:nvPicPr>
        <p:blipFill>
          <a:blip r:embed="rId4" cstate="screen"/>
          <a:srcRect l="50672"/>
          <a:stretch>
            <a:fillRect/>
          </a:stretch>
        </p:blipFill>
        <p:spPr bwMode="auto">
          <a:xfrm>
            <a:off x="107950" y="5150078"/>
            <a:ext cx="2663736" cy="1519010"/>
          </a:xfrm>
          <a:prstGeom prst="rect">
            <a:avLst/>
          </a:prstGeom>
          <a:noFill/>
          <a:ln w="9525">
            <a:noFill/>
            <a:miter lim="800000"/>
            <a:headEnd/>
            <a:tailEnd/>
          </a:ln>
        </p:spPr>
      </p:pic>
      <p:sp>
        <p:nvSpPr>
          <p:cNvPr id="19" name="18 Rectángulo"/>
          <p:cNvSpPr/>
          <p:nvPr/>
        </p:nvSpPr>
        <p:spPr>
          <a:xfrm>
            <a:off x="5724128" y="1071801"/>
            <a:ext cx="3024336" cy="5586145"/>
          </a:xfrm>
          <a:prstGeom prst="rect">
            <a:avLst/>
          </a:prstGeom>
        </p:spPr>
        <p:txBody>
          <a:bodyPr wrap="square">
            <a:spAutoFit/>
          </a:bodyPr>
          <a:lstStyle/>
          <a:p>
            <a:pPr lvl="0" algn="just">
              <a:spcAft>
                <a:spcPts val="600"/>
              </a:spcAft>
              <a:buFont typeface="Arial" pitchFamily="34" charset="0"/>
              <a:buChar char="•"/>
            </a:pPr>
            <a:r>
              <a:rPr lang="ca-ES" sz="1100" dirty="0">
                <a:latin typeface="Arial" pitchFamily="34" charset="0"/>
                <a:ea typeface="Calibri" pitchFamily="34" charset="0"/>
                <a:cs typeface="Arial" pitchFamily="34" charset="0"/>
              </a:rPr>
              <a:t>   Las característiques sensorials del producte final son satisfactòries: </a:t>
            </a:r>
            <a:r>
              <a:rPr lang="ca-ES" sz="1100" b="1" dirty="0" err="1">
                <a:latin typeface="Arial" pitchFamily="34" charset="0"/>
                <a:ea typeface="Calibri" pitchFamily="34" charset="0"/>
                <a:cs typeface="Arial" pitchFamily="34" charset="0"/>
              </a:rPr>
              <a:t>flavor</a:t>
            </a:r>
            <a:r>
              <a:rPr lang="ca-ES" sz="1100" b="1" dirty="0">
                <a:latin typeface="Arial" pitchFamily="34" charset="0"/>
                <a:ea typeface="Calibri" pitchFamily="34" charset="0"/>
                <a:cs typeface="Arial" pitchFamily="34" charset="0"/>
              </a:rPr>
              <a:t> neutre, textura molt cremosa tipo </a:t>
            </a:r>
            <a:r>
              <a:rPr lang="ca-ES" sz="1100" b="1" i="1" dirty="0">
                <a:latin typeface="Arial" pitchFamily="34" charset="0"/>
                <a:ea typeface="Calibri" pitchFamily="34" charset="0"/>
                <a:cs typeface="Arial" pitchFamily="34" charset="0"/>
              </a:rPr>
              <a:t>mousse</a:t>
            </a:r>
            <a:r>
              <a:rPr lang="ca-ES" sz="1100" dirty="0">
                <a:latin typeface="Arial" pitchFamily="34" charset="0"/>
                <a:ea typeface="Calibri" pitchFamily="34" charset="0"/>
                <a:cs typeface="Arial" pitchFamily="34" charset="0"/>
              </a:rPr>
              <a:t> i  no és un producte de textura sorrosa.</a:t>
            </a:r>
          </a:p>
          <a:p>
            <a:pPr lvl="0" algn="just">
              <a:spcAft>
                <a:spcPts val="600"/>
              </a:spcAft>
              <a:buFont typeface="Arial" pitchFamily="34" charset="0"/>
              <a:buChar char="•"/>
            </a:pPr>
            <a:r>
              <a:rPr lang="ca-ES" sz="1100" dirty="0">
                <a:latin typeface="Arial" pitchFamily="34" charset="0"/>
                <a:ea typeface="Calibri" pitchFamily="34" charset="0"/>
                <a:cs typeface="Arial" pitchFamily="34" charset="0"/>
              </a:rPr>
              <a:t>  </a:t>
            </a:r>
            <a:r>
              <a:rPr lang="ca-ES" sz="1100" b="1" dirty="0">
                <a:latin typeface="Arial" pitchFamily="34" charset="0"/>
                <a:ea typeface="Calibri" pitchFamily="34" charset="0"/>
                <a:cs typeface="Arial" pitchFamily="34" charset="0"/>
              </a:rPr>
              <a:t>Vida útil llarga </a:t>
            </a:r>
            <a:r>
              <a:rPr lang="ca-ES" sz="1100" dirty="0">
                <a:latin typeface="Arial" pitchFamily="34" charset="0"/>
                <a:ea typeface="Calibri" pitchFamily="34" charset="0"/>
                <a:cs typeface="Arial" pitchFamily="34" charset="0"/>
              </a:rPr>
              <a:t>"es conserva millor i a més, una cop preparat dura tres a cinc dies“.</a:t>
            </a:r>
          </a:p>
          <a:p>
            <a:pPr lvl="0" algn="just">
              <a:spcAft>
                <a:spcPts val="600"/>
              </a:spcAft>
              <a:buFont typeface="Arial" pitchFamily="34" charset="0"/>
              <a:buChar char="•"/>
            </a:pPr>
            <a:r>
              <a:rPr lang="ca-ES" sz="1100" dirty="0">
                <a:latin typeface="Arial" pitchFamily="34" charset="0"/>
                <a:ea typeface="Calibri" pitchFamily="34" charset="0"/>
                <a:cs typeface="Arial" pitchFamily="34" charset="0"/>
              </a:rPr>
              <a:t>  La congelació permet </a:t>
            </a:r>
            <a:r>
              <a:rPr lang="ca-ES" sz="1100" b="1" dirty="0">
                <a:latin typeface="Arial" pitchFamily="34" charset="0"/>
                <a:ea typeface="Calibri" pitchFamily="34" charset="0"/>
                <a:cs typeface="Arial" pitchFamily="34" charset="0"/>
              </a:rPr>
              <a:t>treballar el </a:t>
            </a:r>
            <a:r>
              <a:rPr lang="ca-ES" sz="1100" b="1" dirty="0" err="1">
                <a:latin typeface="Arial" pitchFamily="34" charset="0"/>
                <a:ea typeface="Calibri" pitchFamily="34" charset="0"/>
                <a:cs typeface="Arial" pitchFamily="34" charset="0"/>
              </a:rPr>
              <a:t>product</a:t>
            </a:r>
            <a:r>
              <a:rPr lang="ca-ES" sz="1100" b="1" dirty="0">
                <a:latin typeface="Arial" pitchFamily="34" charset="0"/>
                <a:ea typeface="Calibri" pitchFamily="34" charset="0"/>
                <a:cs typeface="Arial" pitchFamily="34" charset="0"/>
              </a:rPr>
              <a:t> a </a:t>
            </a:r>
            <a:r>
              <a:rPr lang="ca-ES" sz="1100" b="1" dirty="0" err="1">
                <a:latin typeface="Arial" pitchFamily="34" charset="0"/>
                <a:ea typeface="Calibri" pitchFamily="34" charset="0"/>
                <a:cs typeface="Arial" pitchFamily="34" charset="0"/>
              </a:rPr>
              <a:t>a</a:t>
            </a:r>
            <a:r>
              <a:rPr lang="ca-ES" sz="1100" b="1" dirty="0">
                <a:latin typeface="Arial" pitchFamily="34" charset="0"/>
                <a:ea typeface="Calibri" pitchFamily="34" charset="0"/>
                <a:cs typeface="Arial" pitchFamily="34" charset="0"/>
              </a:rPr>
              <a:t> mesura que se necessita </a:t>
            </a:r>
            <a:r>
              <a:rPr lang="ca-ES" sz="1100" dirty="0">
                <a:latin typeface="Arial" pitchFamily="34" charset="0"/>
                <a:ea typeface="Calibri" pitchFamily="34" charset="0"/>
                <a:cs typeface="Arial" pitchFamily="34" charset="0"/>
              </a:rPr>
              <a:t>"permet no quedar-se curt ni excedir-se i que el producte es faci malbé“.</a:t>
            </a:r>
          </a:p>
          <a:p>
            <a:pPr lvl="0" algn="just">
              <a:spcAft>
                <a:spcPts val="600"/>
              </a:spcAft>
              <a:buFont typeface="Arial" pitchFamily="34" charset="0"/>
              <a:buChar char="•"/>
            </a:pPr>
            <a:r>
              <a:rPr lang="ca-ES" sz="1100" dirty="0">
                <a:latin typeface="Arial" pitchFamily="34" charset="0"/>
                <a:ea typeface="Calibri" pitchFamily="34" charset="0"/>
                <a:cs typeface="Arial" pitchFamily="34" charset="0"/>
              </a:rPr>
              <a:t> La congelació permet preparar i presentar el producte como </a:t>
            </a:r>
            <a:r>
              <a:rPr lang="ca-ES" sz="1100" b="1" dirty="0">
                <a:latin typeface="Arial" pitchFamily="34" charset="0"/>
                <a:ea typeface="Calibri" pitchFamily="34" charset="0"/>
                <a:cs typeface="Arial" pitchFamily="34" charset="0"/>
              </a:rPr>
              <a:t>fresc </a:t>
            </a:r>
            <a:r>
              <a:rPr lang="ca-ES" sz="1100" dirty="0">
                <a:latin typeface="Arial" pitchFamily="34" charset="0"/>
                <a:ea typeface="Calibri" pitchFamily="34" charset="0"/>
                <a:cs typeface="Arial" pitchFamily="34" charset="0"/>
              </a:rPr>
              <a:t>al consumidor final sense que hagi disminuït la seva qualitat sensorial.</a:t>
            </a:r>
          </a:p>
          <a:p>
            <a:pPr lvl="0" algn="just">
              <a:spcAft>
                <a:spcPts val="600"/>
              </a:spcAft>
              <a:buFont typeface="Arial" pitchFamily="34" charset="0"/>
              <a:buChar char="•"/>
            </a:pPr>
            <a:r>
              <a:rPr lang="ca-ES" sz="1100" dirty="0">
                <a:latin typeface="Arial" pitchFamily="34" charset="0"/>
                <a:ea typeface="Calibri" pitchFamily="34" charset="0"/>
                <a:cs typeface="Arial" pitchFamily="34" charset="0"/>
              </a:rPr>
              <a:t>  El seu contingut amb greix és moderat (l’aire incorporat és el que dona la textura cremosa)</a:t>
            </a:r>
          </a:p>
          <a:p>
            <a:pPr lvl="0" algn="just">
              <a:spcAft>
                <a:spcPts val="600"/>
              </a:spcAft>
              <a:buFont typeface="Arial" pitchFamily="34" charset="0"/>
              <a:buChar char="•"/>
            </a:pPr>
            <a:r>
              <a:rPr lang="ca-ES" sz="1100" dirty="0">
                <a:solidFill>
                  <a:schemeClr val="accent6">
                    <a:lumMod val="50000"/>
                  </a:schemeClr>
                </a:solidFill>
                <a:latin typeface="Arial" pitchFamily="34" charset="0"/>
                <a:ea typeface="Calibri" pitchFamily="34" charset="0"/>
                <a:cs typeface="Arial" pitchFamily="34" charset="0"/>
              </a:rPr>
              <a:t> </a:t>
            </a:r>
            <a:r>
              <a:rPr lang="ca-ES" sz="1100" dirty="0">
                <a:solidFill>
                  <a:schemeClr val="accent6">
                    <a:lumMod val="50000"/>
                  </a:schemeClr>
                </a:solidFill>
                <a:latin typeface="Calibri" pitchFamily="34" charset="0"/>
              </a:rPr>
              <a:t>“</a:t>
            </a:r>
            <a:r>
              <a:rPr lang="ca-ES" sz="1100" dirty="0">
                <a:solidFill>
                  <a:schemeClr val="accent6">
                    <a:lumMod val="50000"/>
                  </a:schemeClr>
                </a:solidFill>
                <a:latin typeface="Arial" pitchFamily="34" charset="0"/>
                <a:ea typeface="Calibri" pitchFamily="34" charset="0"/>
                <a:cs typeface="Arial" pitchFamily="34" charset="0"/>
              </a:rPr>
              <a:t>En quant a la intenció de compra, en general, els participants afirmaven estar interessats ​​en el producte. Pensant en el preu que podia tenir el producte en el mercat, debatien el fet de que, por un costat aquest producte te una vida útil més llarga que un producte fresc similar, el que ajuda a descartar menys excedents, però, al mateix temps es tracta de un producte que no està acabat y que necessita de mano de obra i de altres ingredients per reconstituir-lo. Per això, van establir un preu d’entre </a:t>
            </a:r>
            <a:r>
              <a:rPr lang="ca-ES" sz="1200" b="1" dirty="0">
                <a:solidFill>
                  <a:schemeClr val="accent6">
                    <a:lumMod val="50000"/>
                  </a:schemeClr>
                </a:solidFill>
                <a:latin typeface="Arial" pitchFamily="34" charset="0"/>
                <a:ea typeface="Calibri" pitchFamily="34" charset="0"/>
                <a:cs typeface="Arial" pitchFamily="34" charset="0"/>
              </a:rPr>
              <a:t>5 i 10 €/Kg</a:t>
            </a:r>
            <a:r>
              <a:rPr lang="ca-ES" sz="1100" dirty="0">
                <a:solidFill>
                  <a:schemeClr val="accent6">
                    <a:lumMod val="50000"/>
                  </a:schemeClr>
                </a:solidFill>
                <a:latin typeface="Arial" pitchFamily="34" charset="0"/>
                <a:ea typeface="Calibri" pitchFamily="34" charset="0"/>
                <a:cs typeface="Arial" pitchFamily="34" charset="0"/>
              </a:rPr>
              <a:t>.”</a:t>
            </a:r>
            <a:endParaRPr lang="ca-ES" sz="1200" dirty="0">
              <a:solidFill>
                <a:schemeClr val="accent6">
                  <a:lumMod val="50000"/>
                </a:schemeClr>
              </a:solidFill>
              <a:latin typeface="Arial" pitchFamily="34" charset="0"/>
              <a:ea typeface="Calibri" pitchFamily="34" charset="0"/>
              <a:cs typeface="Arial" pitchFamily="34" charset="0"/>
            </a:endParaRPr>
          </a:p>
        </p:txBody>
      </p:sp>
      <p:pic>
        <p:nvPicPr>
          <p:cNvPr id="24" name="Picture 4" descr="http://dades.grupnaciodigital.com/redaccio/arxius/imatges/201505/576_1432204885DSC_9961.jpg"/>
          <p:cNvPicPr>
            <a:picLocks noChangeAspect="1" noChangeArrowheads="1"/>
          </p:cNvPicPr>
          <p:nvPr/>
        </p:nvPicPr>
        <p:blipFill>
          <a:blip r:embed="rId5" cstate="screen"/>
          <a:srcRect/>
          <a:stretch>
            <a:fillRect/>
          </a:stretch>
        </p:blipFill>
        <p:spPr bwMode="auto">
          <a:xfrm>
            <a:off x="179512" y="1196752"/>
            <a:ext cx="1794257" cy="112974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7552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7 Grupo"/>
          <p:cNvGrpSpPr/>
          <p:nvPr/>
        </p:nvGrpSpPr>
        <p:grpSpPr>
          <a:xfrm>
            <a:off x="4912275" y="457622"/>
            <a:ext cx="1008827" cy="302931"/>
            <a:chOff x="5377805" y="370756"/>
            <a:chExt cx="1224136" cy="396107"/>
          </a:xfrm>
        </p:grpSpPr>
        <p:sp>
          <p:nvSpPr>
            <p:cNvPr id="9" name="8 Recortar rectángulo de esquina sencilla"/>
            <p:cNvSpPr/>
            <p:nvPr/>
          </p:nvSpPr>
          <p:spPr>
            <a:xfrm flipH="1">
              <a:off x="5400917" y="370756"/>
              <a:ext cx="1101711" cy="360040"/>
            </a:xfrm>
            <a:prstGeom prst="snip1Rect">
              <a:avLst>
                <a:gd name="adj" fmla="val 35320"/>
              </a:avLst>
            </a:prstGeom>
            <a:solidFill>
              <a:srgbClr val="C0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noProof="0">
                <a:latin typeface="Arial Unicode MS" pitchFamily="34" charset="-128"/>
                <a:ea typeface="Arial Unicode MS" pitchFamily="34" charset="-128"/>
                <a:cs typeface="Arial Unicode MS" pitchFamily="34" charset="-128"/>
              </a:endParaRPr>
            </a:p>
          </p:txBody>
        </p:sp>
        <p:sp>
          <p:nvSpPr>
            <p:cNvPr id="10" name="9 Rectángulo">
              <a:hlinkClick r:id="rId2" action="ppaction://hlinksldjump"/>
            </p:cNvPr>
            <p:cNvSpPr/>
            <p:nvPr/>
          </p:nvSpPr>
          <p:spPr>
            <a:xfrm>
              <a:off x="5377805" y="404664"/>
              <a:ext cx="1224136" cy="362199"/>
            </a:xfrm>
            <a:prstGeom prst="rect">
              <a:avLst/>
            </a:prstGeom>
          </p:spPr>
          <p:txBody>
            <a:bodyPr wrap="square">
              <a:spAutoFit/>
            </a:bodyPr>
            <a:lstStyle/>
            <a:p>
              <a:pPr marL="457200" indent="-457200">
                <a:spcAft>
                  <a:spcPts val="1800"/>
                </a:spcAft>
                <a:buClr>
                  <a:schemeClr val="accent1"/>
                </a:buClr>
                <a:buSzPct val="107000"/>
                <a:defRPr/>
              </a:pPr>
              <a:r>
                <a:rPr lang="es-ES" sz="1200" b="1" spc="-20" baseline="0" noProof="0" dirty="0">
                  <a:solidFill>
                    <a:schemeClr val="bg1"/>
                  </a:solidFill>
                  <a:latin typeface="Arial Unicode MS" pitchFamily="34" charset="-128"/>
                  <a:ea typeface="Arial Unicode MS" pitchFamily="34" charset="-128"/>
                  <a:cs typeface="Arial Unicode MS" pitchFamily="34" charset="-128"/>
                </a:rPr>
                <a:t>Oportunidad</a:t>
              </a:r>
            </a:p>
          </p:txBody>
        </p:sp>
      </p:grpSp>
      <p:sp>
        <p:nvSpPr>
          <p:cNvPr id="29" name="Rectangle 3"/>
          <p:cNvSpPr>
            <a:spLocks noChangeArrowheads="1"/>
          </p:cNvSpPr>
          <p:nvPr/>
        </p:nvSpPr>
        <p:spPr bwMode="auto">
          <a:xfrm>
            <a:off x="0" y="84821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a-ES" sz="1800" b="0" i="0" u="none" strike="noStrike" cap="none" normalizeH="0" baseline="0">
              <a:ln>
                <a:noFill/>
              </a:ln>
              <a:solidFill>
                <a:schemeClr val="tx1"/>
              </a:solidFill>
              <a:effectLst/>
              <a:latin typeface="Arial" pitchFamily="34" charset="0"/>
              <a:cs typeface="Arial" pitchFamily="34" charset="0"/>
            </a:endParaRPr>
          </a:p>
        </p:txBody>
      </p:sp>
      <p:sp>
        <p:nvSpPr>
          <p:cNvPr id="218" name="24 Rectángulo"/>
          <p:cNvSpPr/>
          <p:nvPr/>
        </p:nvSpPr>
        <p:spPr>
          <a:xfrm>
            <a:off x="0" y="994586"/>
            <a:ext cx="9144000" cy="1677382"/>
          </a:xfrm>
          <a:prstGeom prst="rect">
            <a:avLst/>
          </a:prstGeom>
        </p:spPr>
        <p:txBody>
          <a:bodyPr wrap="square">
            <a:spAutoFit/>
          </a:bodyPr>
          <a:lstStyle/>
          <a:p>
            <a:pPr marL="450850" indent="-273050" eaLnBrk="0" hangingPunct="0">
              <a:spcBef>
                <a:spcPts val="1800"/>
              </a:spcBef>
              <a:spcAft>
                <a:spcPts val="1200"/>
              </a:spcAft>
              <a:buClr>
                <a:srgbClr val="C00000"/>
              </a:buClr>
              <a:buFont typeface="Arial" pitchFamily="34" charset="0"/>
              <a:buChar char="•"/>
              <a:defRPr/>
            </a:pPr>
            <a:r>
              <a:rPr lang="ca-ES" dirty="0">
                <a:solidFill>
                  <a:schemeClr val="tx1">
                    <a:lumMod val="85000"/>
                    <a:lumOff val="15000"/>
                  </a:schemeClr>
                </a:solidFill>
                <a:latin typeface="Arial" pitchFamily="34" charset="0"/>
                <a:ea typeface="ＭＳ Ｐゴシック" pitchFamily="-106" charset="-128"/>
                <a:cs typeface="Arial" pitchFamily="34" charset="0"/>
              </a:rPr>
              <a:t>Valoració del </a:t>
            </a:r>
            <a:r>
              <a:rPr lang="ca-ES" dirty="0" err="1">
                <a:solidFill>
                  <a:schemeClr val="tx1">
                    <a:lumMod val="85000"/>
                    <a:lumOff val="15000"/>
                  </a:schemeClr>
                </a:solidFill>
                <a:latin typeface="Arial" pitchFamily="34" charset="0"/>
                <a:ea typeface="ＭＳ Ｐゴシック" pitchFamily="-106" charset="-128"/>
                <a:cs typeface="Arial" pitchFamily="34" charset="0"/>
              </a:rPr>
              <a:t>Product</a:t>
            </a:r>
            <a:r>
              <a:rPr lang="ca-ES" dirty="0">
                <a:solidFill>
                  <a:schemeClr val="tx1">
                    <a:lumMod val="85000"/>
                    <a:lumOff val="15000"/>
                  </a:schemeClr>
                </a:solidFill>
                <a:latin typeface="Arial" pitchFamily="34" charset="0"/>
                <a:ea typeface="ＭＳ Ｐゴシック" pitchFamily="-106" charset="-128"/>
                <a:cs typeface="Arial" pitchFamily="34" charset="0"/>
              </a:rPr>
              <a:t>/Degustació </a:t>
            </a:r>
            <a:r>
              <a:rPr lang="ca-ES" b="1" dirty="0">
                <a:solidFill>
                  <a:schemeClr val="tx1">
                    <a:lumMod val="85000"/>
                    <a:lumOff val="15000"/>
                  </a:schemeClr>
                </a:solidFill>
                <a:latin typeface="Arial" pitchFamily="34" charset="0"/>
                <a:ea typeface="ＭＳ Ｐゴシック" pitchFamily="-106" charset="-128"/>
                <a:cs typeface="Arial" pitchFamily="34" charset="0"/>
              </a:rPr>
              <a:t>Caracterització de la composició i de les propietats sensorials del </a:t>
            </a:r>
            <a:r>
              <a:rPr lang="ca-ES" sz="2400" dirty="0" err="1">
                <a:solidFill>
                  <a:schemeClr val="tx1">
                    <a:lumMod val="85000"/>
                    <a:lumOff val="15000"/>
                  </a:schemeClr>
                </a:solidFill>
                <a:latin typeface="Segoe Script" pitchFamily="34" charset="0"/>
                <a:ea typeface="Calibri" pitchFamily="34" charset="0"/>
                <a:cs typeface="Arial" pitchFamily="34" charset="0"/>
              </a:rPr>
              <a:t>f</a:t>
            </a:r>
            <a:r>
              <a:rPr lang="ca-ES" sz="2400" b="1" dirty="0" err="1">
                <a:solidFill>
                  <a:schemeClr val="tx1">
                    <a:lumMod val="85000"/>
                    <a:lumOff val="15000"/>
                  </a:schemeClr>
                </a:solidFill>
                <a:latin typeface="Segoe Script" pitchFamily="34" charset="0"/>
                <a:ea typeface="Calibri" pitchFamily="34" charset="0"/>
                <a:cs typeface="Arial" pitchFamily="34" charset="0"/>
              </a:rPr>
              <a:t>es</a:t>
            </a:r>
            <a:r>
              <a:rPr lang="ca-ES" sz="2400" dirty="0" err="1">
                <a:solidFill>
                  <a:schemeClr val="tx1">
                    <a:lumMod val="85000"/>
                    <a:lumOff val="15000"/>
                  </a:schemeClr>
                </a:solidFill>
                <a:latin typeface="Segoe Script" pitchFamily="34" charset="0"/>
                <a:ea typeface="Calibri" pitchFamily="34" charset="0"/>
                <a:cs typeface="Arial" pitchFamily="34" charset="0"/>
              </a:rPr>
              <a:t>crem</a:t>
            </a:r>
            <a:r>
              <a:rPr lang="ca-ES" sz="2400" dirty="0">
                <a:solidFill>
                  <a:schemeClr val="tx1">
                    <a:lumMod val="85000"/>
                    <a:lumOff val="15000"/>
                  </a:schemeClr>
                </a:solidFill>
                <a:latin typeface="Segoe Script" pitchFamily="34" charset="0"/>
                <a:ea typeface="Calibri" pitchFamily="34" charset="0"/>
                <a:cs typeface="Arial" pitchFamily="34" charset="0"/>
              </a:rPr>
              <a:t>  </a:t>
            </a:r>
            <a:r>
              <a:rPr lang="ca-ES" sz="1200" i="1" dirty="0">
                <a:solidFill>
                  <a:schemeClr val="tx1">
                    <a:lumMod val="85000"/>
                    <a:lumOff val="15000"/>
                  </a:schemeClr>
                </a:solidFill>
                <a:latin typeface="Arial" pitchFamily="34" charset="0"/>
                <a:ea typeface="Calibri" pitchFamily="34" charset="0"/>
                <a:cs typeface="Arial" pitchFamily="34" charset="0"/>
              </a:rPr>
              <a:t>Estudi realitzat per Mª Dolors Guàrdia, Xavier Felipe, J. Arnau en el programa Food Technology en la Finca Camps i </a:t>
            </a:r>
            <a:r>
              <a:rPr lang="ca-ES" sz="1200" i="1" dirty="0" err="1">
                <a:solidFill>
                  <a:schemeClr val="tx1">
                    <a:lumMod val="85000"/>
                    <a:lumOff val="15000"/>
                  </a:schemeClr>
                </a:solidFill>
                <a:latin typeface="Arial" pitchFamily="34" charset="0"/>
                <a:ea typeface="Calibri" pitchFamily="34" charset="0"/>
                <a:cs typeface="Arial" pitchFamily="34" charset="0"/>
              </a:rPr>
              <a:t>Armet</a:t>
            </a:r>
            <a:r>
              <a:rPr lang="ca-ES" sz="1200" i="1" dirty="0">
                <a:solidFill>
                  <a:schemeClr val="tx1">
                    <a:lumMod val="85000"/>
                    <a:lumOff val="15000"/>
                  </a:schemeClr>
                </a:solidFill>
                <a:latin typeface="Arial" pitchFamily="34" charset="0"/>
                <a:ea typeface="Calibri" pitchFamily="34" charset="0"/>
                <a:cs typeface="Arial" pitchFamily="34" charset="0"/>
              </a:rPr>
              <a:t>, del IRTA en Monells. </a:t>
            </a:r>
            <a:endParaRPr lang="ca-ES" sz="1600" i="1" dirty="0">
              <a:solidFill>
                <a:schemeClr val="tx1">
                  <a:lumMod val="85000"/>
                  <a:lumOff val="15000"/>
                </a:schemeClr>
              </a:solidFill>
              <a:latin typeface="Arial" pitchFamily="34" charset="0"/>
              <a:ea typeface="Calibri" pitchFamily="34" charset="0"/>
              <a:cs typeface="Arial" pitchFamily="34" charset="0"/>
            </a:endParaRPr>
          </a:p>
          <a:p>
            <a:pPr marL="450850" indent="-273050" eaLnBrk="0" hangingPunct="0">
              <a:spcBef>
                <a:spcPts val="1800"/>
              </a:spcBef>
              <a:spcAft>
                <a:spcPts val="1200"/>
              </a:spcAft>
              <a:buClr>
                <a:srgbClr val="C00000"/>
              </a:buClr>
              <a:buFont typeface="Arial" pitchFamily="34" charset="0"/>
              <a:buChar char="•"/>
              <a:defRPr/>
            </a:pPr>
            <a:endParaRPr lang="es-ES" sz="2400" b="1" dirty="0">
              <a:solidFill>
                <a:schemeClr val="tx1">
                  <a:lumMod val="85000"/>
                  <a:lumOff val="15000"/>
                </a:schemeClr>
              </a:solidFill>
              <a:latin typeface="Arial" pitchFamily="34" charset="0"/>
              <a:ea typeface="ＭＳ Ｐゴシック" pitchFamily="-106" charset="-128"/>
              <a:cs typeface="Arial" pitchFamily="34" charset="0"/>
            </a:endParaRPr>
          </a:p>
        </p:txBody>
      </p:sp>
      <p:sp>
        <p:nvSpPr>
          <p:cNvPr id="158" name="157 Rectángulo redondeado"/>
          <p:cNvSpPr/>
          <p:nvPr/>
        </p:nvSpPr>
        <p:spPr>
          <a:xfrm>
            <a:off x="251520" y="1989138"/>
            <a:ext cx="2520280" cy="4679950"/>
          </a:xfrm>
          <a:prstGeom prst="roundRect">
            <a:avLst>
              <a:gd name="adj" fmla="val 2028"/>
            </a:avLst>
          </a:prstGeom>
          <a:solidFill>
            <a:schemeClr val="accent2">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ca-ES"/>
          </a:p>
        </p:txBody>
      </p:sp>
      <p:sp>
        <p:nvSpPr>
          <p:cNvPr id="157" name="156 Rectángulo"/>
          <p:cNvSpPr/>
          <p:nvPr/>
        </p:nvSpPr>
        <p:spPr>
          <a:xfrm>
            <a:off x="251520" y="2370360"/>
            <a:ext cx="2376264" cy="3985706"/>
          </a:xfrm>
          <a:prstGeom prst="rect">
            <a:avLst/>
          </a:prstGeom>
        </p:spPr>
        <p:txBody>
          <a:bodyPr wrap="square">
            <a:spAutoFit/>
          </a:bodyPr>
          <a:lstStyle/>
          <a:p>
            <a:pPr>
              <a:spcBef>
                <a:spcPts val="600"/>
              </a:spcBef>
              <a:buFont typeface="Wingdings" pitchFamily="2" charset="2"/>
              <a:buChar char="Ø"/>
            </a:pPr>
            <a:r>
              <a:rPr lang="es-ES" sz="1100" dirty="0"/>
              <a:t> </a:t>
            </a:r>
            <a:r>
              <a:rPr lang="ca-ES" sz="1100" dirty="0"/>
              <a:t>8 experts</a:t>
            </a:r>
          </a:p>
          <a:p>
            <a:pPr>
              <a:spcBef>
                <a:spcPts val="600"/>
              </a:spcBef>
              <a:buFont typeface="Wingdings" pitchFamily="2" charset="2"/>
              <a:buChar char="Ø"/>
            </a:pPr>
            <a:r>
              <a:rPr lang="ca-ES" sz="1100" dirty="0"/>
              <a:t> 4 sessions</a:t>
            </a:r>
          </a:p>
          <a:p>
            <a:pPr>
              <a:spcBef>
                <a:spcPts val="600"/>
              </a:spcBef>
              <a:buFont typeface="Wingdings" pitchFamily="2" charset="2"/>
              <a:buChar char="Ø"/>
            </a:pPr>
            <a:r>
              <a:rPr lang="ca-ES" sz="1100" dirty="0"/>
              <a:t> Mètode: disseny de blocs complets.</a:t>
            </a:r>
          </a:p>
          <a:p>
            <a:pPr>
              <a:spcBef>
                <a:spcPts val="600"/>
              </a:spcBef>
              <a:buFont typeface="Wingdings" pitchFamily="2" charset="2"/>
              <a:buChar char="Ø"/>
            </a:pPr>
            <a:r>
              <a:rPr lang="ca-ES" sz="1100" dirty="0"/>
              <a:t> Se realitza la prova a cegues per analitzar les característiques com el gust i sabor.</a:t>
            </a:r>
          </a:p>
          <a:p>
            <a:pPr>
              <a:spcBef>
                <a:spcPts val="600"/>
              </a:spcBef>
            </a:pPr>
            <a:endParaRPr lang="ca-ES" sz="1100" dirty="0"/>
          </a:p>
          <a:p>
            <a:pPr>
              <a:spcBef>
                <a:spcPts val="600"/>
              </a:spcBef>
              <a:buFont typeface="Wingdings" pitchFamily="2" charset="2"/>
              <a:buChar char="Ø"/>
            </a:pPr>
            <a:r>
              <a:rPr lang="ca-ES" sz="1100" dirty="0"/>
              <a:t> </a:t>
            </a:r>
            <a:r>
              <a:rPr lang="ca-ES" sz="1100" b="1" dirty="0"/>
              <a:t> </a:t>
            </a:r>
            <a:r>
              <a:rPr lang="ca-ES" sz="1100" b="1" dirty="0">
                <a:solidFill>
                  <a:srgbClr val="C00000"/>
                </a:solidFill>
              </a:rPr>
              <a:t>perfil sensorial analitzat</a:t>
            </a:r>
          </a:p>
          <a:p>
            <a:pPr marL="182563">
              <a:spcBef>
                <a:spcPts val="600"/>
              </a:spcBef>
              <a:buFont typeface="Arial" pitchFamily="34" charset="0"/>
              <a:buChar char="•"/>
            </a:pPr>
            <a:r>
              <a:rPr lang="ca-ES" sz="1100" dirty="0"/>
              <a:t>  </a:t>
            </a:r>
            <a:r>
              <a:rPr lang="ca-ES" sz="1100" b="1" dirty="0"/>
              <a:t>Olor: </a:t>
            </a:r>
            <a:r>
              <a:rPr lang="ca-ES" sz="1100" i="1" dirty="0"/>
              <a:t>intensitat,  a animal, rar,…</a:t>
            </a:r>
          </a:p>
          <a:p>
            <a:pPr marL="182563">
              <a:spcBef>
                <a:spcPts val="600"/>
              </a:spcBef>
              <a:buFont typeface="Arial" pitchFamily="34" charset="0"/>
              <a:buChar char="•"/>
            </a:pPr>
            <a:r>
              <a:rPr lang="ca-ES" sz="1100" b="1" dirty="0"/>
              <a:t>Aparença: </a:t>
            </a:r>
            <a:r>
              <a:rPr lang="ca-ES" sz="1100" i="1" dirty="0"/>
              <a:t>intensitat de color, brillo, aspecte granulat,…</a:t>
            </a:r>
          </a:p>
          <a:p>
            <a:pPr marL="182563">
              <a:spcBef>
                <a:spcPts val="600"/>
              </a:spcBef>
              <a:buFont typeface="Arial" pitchFamily="34" charset="0"/>
              <a:buChar char="•"/>
            </a:pPr>
            <a:r>
              <a:rPr lang="ca-ES" sz="1100" b="1" dirty="0"/>
              <a:t>Textura de tall: </a:t>
            </a:r>
            <a:r>
              <a:rPr lang="ca-ES" sz="1100" i="1" dirty="0"/>
              <a:t>la duresa</a:t>
            </a:r>
          </a:p>
          <a:p>
            <a:pPr marL="182563">
              <a:spcBef>
                <a:spcPts val="600"/>
              </a:spcBef>
              <a:buFont typeface="Arial" pitchFamily="34" charset="0"/>
              <a:buChar char="•"/>
            </a:pPr>
            <a:r>
              <a:rPr lang="ca-ES" sz="1100" b="1" dirty="0"/>
              <a:t>Gusto i sabor: </a:t>
            </a:r>
            <a:r>
              <a:rPr lang="ca-ES" sz="1100" i="1" dirty="0"/>
              <a:t>intensitat global, cabra, després de gusto</a:t>
            </a:r>
          </a:p>
          <a:p>
            <a:pPr marL="182563">
              <a:spcBef>
                <a:spcPts val="600"/>
              </a:spcBef>
              <a:buFont typeface="Arial" pitchFamily="34" charset="0"/>
              <a:buChar char="•"/>
            </a:pPr>
            <a:r>
              <a:rPr lang="ca-ES" sz="1100" b="1" dirty="0"/>
              <a:t>Textura: </a:t>
            </a:r>
            <a:r>
              <a:rPr lang="ca-ES" sz="1100" i="1" dirty="0" err="1"/>
              <a:t>untabilitat</a:t>
            </a:r>
            <a:r>
              <a:rPr lang="ca-ES" sz="1100" i="1" dirty="0"/>
              <a:t>, textura farinosa, sensació de sorra, sensació de boca, i </a:t>
            </a:r>
            <a:r>
              <a:rPr lang="ca-ES" sz="1100" i="1" dirty="0" err="1"/>
              <a:t>cremositat</a:t>
            </a:r>
            <a:endParaRPr lang="ca-ES" sz="1100" i="1" dirty="0"/>
          </a:p>
          <a:p>
            <a:pPr marL="182563">
              <a:spcBef>
                <a:spcPts val="600"/>
              </a:spcBef>
              <a:buFont typeface="Arial" pitchFamily="34" charset="0"/>
              <a:buChar char="•"/>
            </a:pPr>
            <a:r>
              <a:rPr lang="ca-ES" sz="1100" b="1" dirty="0"/>
              <a:t> Acceptabilitat general</a:t>
            </a:r>
          </a:p>
        </p:txBody>
      </p:sp>
      <p:sp>
        <p:nvSpPr>
          <p:cNvPr id="159" name="158 Rectángulo"/>
          <p:cNvSpPr/>
          <p:nvPr/>
        </p:nvSpPr>
        <p:spPr>
          <a:xfrm>
            <a:off x="2952328" y="5517232"/>
            <a:ext cx="6372200" cy="1077218"/>
          </a:xfrm>
          <a:prstGeom prst="rect">
            <a:avLst/>
          </a:prstGeom>
        </p:spPr>
        <p:txBody>
          <a:bodyPr wrap="square">
            <a:spAutoFit/>
          </a:bodyPr>
          <a:lstStyle/>
          <a:p>
            <a:pPr>
              <a:spcBef>
                <a:spcPts val="600"/>
              </a:spcBef>
            </a:pPr>
            <a:r>
              <a:rPr lang="ca-ES" dirty="0">
                <a:solidFill>
                  <a:srgbClr val="C00000"/>
                </a:solidFill>
              </a:rPr>
              <a:t>CONCLUSIONS:</a:t>
            </a:r>
          </a:p>
          <a:p>
            <a:pPr>
              <a:spcBef>
                <a:spcPts val="600"/>
              </a:spcBef>
            </a:pPr>
            <a:r>
              <a:rPr lang="ca-ES" dirty="0" err="1">
                <a:solidFill>
                  <a:srgbClr val="C00000"/>
                </a:solidFill>
                <a:latin typeface="Segoe Script" pitchFamily="34" charset="0"/>
                <a:ea typeface="Calibri" pitchFamily="34" charset="0"/>
                <a:cs typeface="Arial" pitchFamily="34" charset="0"/>
              </a:rPr>
              <a:t>f</a:t>
            </a:r>
            <a:r>
              <a:rPr lang="ca-ES" b="1" dirty="0" err="1">
                <a:solidFill>
                  <a:srgbClr val="C00000"/>
                </a:solidFill>
                <a:latin typeface="Segoe Script" pitchFamily="34" charset="0"/>
                <a:ea typeface="Calibri" pitchFamily="34" charset="0"/>
                <a:cs typeface="Arial" pitchFamily="34" charset="0"/>
              </a:rPr>
              <a:t>es</a:t>
            </a:r>
            <a:r>
              <a:rPr lang="ca-ES" dirty="0" err="1">
                <a:solidFill>
                  <a:srgbClr val="C00000"/>
                </a:solidFill>
                <a:latin typeface="Segoe Script" pitchFamily="34" charset="0"/>
                <a:ea typeface="Calibri" pitchFamily="34" charset="0"/>
                <a:cs typeface="Arial" pitchFamily="34" charset="0"/>
              </a:rPr>
              <a:t>crem</a:t>
            </a:r>
            <a:r>
              <a:rPr lang="ca-ES" dirty="0">
                <a:solidFill>
                  <a:srgbClr val="C00000"/>
                </a:solidFill>
                <a:latin typeface="Segoe Script" pitchFamily="34" charset="0"/>
                <a:ea typeface="Calibri" pitchFamily="34" charset="0"/>
                <a:cs typeface="Arial" pitchFamily="34" charset="0"/>
              </a:rPr>
              <a:t> </a:t>
            </a:r>
            <a:r>
              <a:rPr lang="ca-ES" dirty="0">
                <a:solidFill>
                  <a:srgbClr val="C00000"/>
                </a:solidFill>
              </a:rPr>
              <a:t>te unes propietats sensorials òptimes.</a:t>
            </a:r>
          </a:p>
          <a:p>
            <a:pPr>
              <a:spcBef>
                <a:spcPts val="600"/>
              </a:spcBef>
            </a:pPr>
            <a:r>
              <a:rPr lang="ca-ES" dirty="0">
                <a:solidFill>
                  <a:schemeClr val="tx1">
                    <a:lumMod val="65000"/>
                    <a:lumOff val="35000"/>
                  </a:schemeClr>
                </a:solidFill>
              </a:rPr>
              <a:t>S’obté millors resultats en el </a:t>
            </a:r>
            <a:r>
              <a:rPr lang="ca-ES" dirty="0" err="1">
                <a:solidFill>
                  <a:schemeClr val="tx1">
                    <a:lumMod val="65000"/>
                    <a:lumOff val="35000"/>
                  </a:schemeClr>
                </a:solidFill>
              </a:rPr>
              <a:t>Fescrem</a:t>
            </a:r>
            <a:r>
              <a:rPr lang="ca-ES" dirty="0">
                <a:solidFill>
                  <a:schemeClr val="tx1">
                    <a:lumMod val="65000"/>
                    <a:lumOff val="35000"/>
                  </a:schemeClr>
                </a:solidFill>
              </a:rPr>
              <a:t> de llet de vaca i cabra.</a:t>
            </a:r>
          </a:p>
        </p:txBody>
      </p:sp>
      <p:grpSp>
        <p:nvGrpSpPr>
          <p:cNvPr id="121860" name="Group 4"/>
          <p:cNvGrpSpPr>
            <a:grpSpLocks noChangeAspect="1"/>
          </p:cNvGrpSpPr>
          <p:nvPr/>
        </p:nvGrpSpPr>
        <p:grpSpPr bwMode="auto">
          <a:xfrm>
            <a:off x="2567042" y="2389530"/>
            <a:ext cx="3402959" cy="2047582"/>
            <a:chOff x="1519" y="1341"/>
            <a:chExt cx="2227" cy="1340"/>
          </a:xfrm>
          <a:effectLst>
            <a:outerShdw blurRad="50800" dist="38100" dir="5400000" algn="t" rotWithShape="0">
              <a:prstClr val="black">
                <a:alpha val="40000"/>
              </a:prstClr>
            </a:outerShdw>
          </a:effectLst>
        </p:grpSpPr>
        <p:sp>
          <p:nvSpPr>
            <p:cNvPr id="121859" name="AutoShape 3"/>
            <p:cNvSpPr>
              <a:spLocks noChangeAspect="1" noChangeArrowheads="1" noTextEdit="1"/>
            </p:cNvSpPr>
            <p:nvPr/>
          </p:nvSpPr>
          <p:spPr bwMode="auto">
            <a:xfrm>
              <a:off x="1653" y="1384"/>
              <a:ext cx="1953" cy="1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1861" name="Rectangle 5"/>
            <p:cNvSpPr>
              <a:spLocks noChangeArrowheads="1"/>
            </p:cNvSpPr>
            <p:nvPr/>
          </p:nvSpPr>
          <p:spPr bwMode="auto">
            <a:xfrm>
              <a:off x="1519" y="1341"/>
              <a:ext cx="2227" cy="134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1862" name="Rectangle 6"/>
            <p:cNvSpPr>
              <a:spLocks noChangeArrowheads="1"/>
            </p:cNvSpPr>
            <p:nvPr/>
          </p:nvSpPr>
          <p:spPr bwMode="auto">
            <a:xfrm>
              <a:off x="2232" y="1536"/>
              <a:ext cx="801" cy="80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1863" name="Freeform 7"/>
            <p:cNvSpPr>
              <a:spLocks noEditPoints="1"/>
            </p:cNvSpPr>
            <p:nvPr/>
          </p:nvSpPr>
          <p:spPr bwMode="auto">
            <a:xfrm>
              <a:off x="2239" y="1538"/>
              <a:ext cx="783" cy="775"/>
            </a:xfrm>
            <a:custGeom>
              <a:avLst/>
              <a:gdLst/>
              <a:ahLst/>
              <a:cxnLst>
                <a:cxn ang="0">
                  <a:pos x="387" y="399"/>
                </a:cxn>
                <a:cxn ang="0">
                  <a:pos x="387" y="0"/>
                </a:cxn>
                <a:cxn ang="0">
                  <a:pos x="391" y="0"/>
                </a:cxn>
                <a:cxn ang="0">
                  <a:pos x="391" y="399"/>
                </a:cxn>
                <a:cxn ang="0">
                  <a:pos x="387" y="399"/>
                </a:cxn>
                <a:cxn ang="0">
                  <a:pos x="387" y="397"/>
                </a:cxn>
                <a:cxn ang="0">
                  <a:pos x="646" y="92"/>
                </a:cxn>
                <a:cxn ang="0">
                  <a:pos x="650" y="95"/>
                </a:cxn>
                <a:cxn ang="0">
                  <a:pos x="391" y="401"/>
                </a:cxn>
                <a:cxn ang="0">
                  <a:pos x="387" y="397"/>
                </a:cxn>
                <a:cxn ang="0">
                  <a:pos x="389" y="397"/>
                </a:cxn>
                <a:cxn ang="0">
                  <a:pos x="782" y="327"/>
                </a:cxn>
                <a:cxn ang="0">
                  <a:pos x="783" y="332"/>
                </a:cxn>
                <a:cxn ang="0">
                  <a:pos x="389" y="401"/>
                </a:cxn>
                <a:cxn ang="0">
                  <a:pos x="389" y="397"/>
                </a:cxn>
                <a:cxn ang="0">
                  <a:pos x="390" y="397"/>
                </a:cxn>
                <a:cxn ang="0">
                  <a:pos x="737" y="596"/>
                </a:cxn>
                <a:cxn ang="0">
                  <a:pos x="735" y="600"/>
                </a:cxn>
                <a:cxn ang="0">
                  <a:pos x="388" y="401"/>
                </a:cxn>
                <a:cxn ang="0">
                  <a:pos x="390" y="397"/>
                </a:cxn>
                <a:cxn ang="0">
                  <a:pos x="391" y="398"/>
                </a:cxn>
                <a:cxn ang="0">
                  <a:pos x="530" y="774"/>
                </a:cxn>
                <a:cxn ang="0">
                  <a:pos x="526" y="775"/>
                </a:cxn>
                <a:cxn ang="0">
                  <a:pos x="387" y="400"/>
                </a:cxn>
                <a:cxn ang="0">
                  <a:pos x="391" y="398"/>
                </a:cxn>
                <a:cxn ang="0">
                  <a:pos x="391" y="400"/>
                </a:cxn>
                <a:cxn ang="0">
                  <a:pos x="257" y="775"/>
                </a:cxn>
                <a:cxn ang="0">
                  <a:pos x="253" y="774"/>
                </a:cxn>
                <a:cxn ang="0">
                  <a:pos x="387" y="398"/>
                </a:cxn>
                <a:cxn ang="0">
                  <a:pos x="391" y="400"/>
                </a:cxn>
                <a:cxn ang="0">
                  <a:pos x="390" y="401"/>
                </a:cxn>
                <a:cxn ang="0">
                  <a:pos x="47" y="600"/>
                </a:cxn>
                <a:cxn ang="0">
                  <a:pos x="45" y="596"/>
                </a:cxn>
                <a:cxn ang="0">
                  <a:pos x="388" y="397"/>
                </a:cxn>
                <a:cxn ang="0">
                  <a:pos x="390" y="401"/>
                </a:cxn>
                <a:cxn ang="0">
                  <a:pos x="389" y="401"/>
                </a:cxn>
                <a:cxn ang="0">
                  <a:pos x="0" y="332"/>
                </a:cxn>
                <a:cxn ang="0">
                  <a:pos x="1" y="327"/>
                </a:cxn>
                <a:cxn ang="0">
                  <a:pos x="389" y="397"/>
                </a:cxn>
                <a:cxn ang="0">
                  <a:pos x="389" y="401"/>
                </a:cxn>
                <a:cxn ang="0">
                  <a:pos x="387" y="401"/>
                </a:cxn>
                <a:cxn ang="0">
                  <a:pos x="133" y="95"/>
                </a:cxn>
                <a:cxn ang="0">
                  <a:pos x="136" y="92"/>
                </a:cxn>
                <a:cxn ang="0">
                  <a:pos x="391" y="397"/>
                </a:cxn>
                <a:cxn ang="0">
                  <a:pos x="387" y="401"/>
                </a:cxn>
                <a:cxn ang="0">
                  <a:pos x="387" y="399"/>
                </a:cxn>
                <a:cxn ang="0">
                  <a:pos x="387" y="0"/>
                </a:cxn>
                <a:cxn ang="0">
                  <a:pos x="391" y="0"/>
                </a:cxn>
                <a:cxn ang="0">
                  <a:pos x="391" y="399"/>
                </a:cxn>
                <a:cxn ang="0">
                  <a:pos x="387" y="399"/>
                </a:cxn>
              </a:cxnLst>
              <a:rect l="0" t="0" r="r" b="b"/>
              <a:pathLst>
                <a:path w="783" h="775">
                  <a:moveTo>
                    <a:pt x="387" y="399"/>
                  </a:moveTo>
                  <a:lnTo>
                    <a:pt x="387" y="0"/>
                  </a:lnTo>
                  <a:lnTo>
                    <a:pt x="391" y="0"/>
                  </a:lnTo>
                  <a:lnTo>
                    <a:pt x="391" y="399"/>
                  </a:lnTo>
                  <a:lnTo>
                    <a:pt x="387" y="399"/>
                  </a:lnTo>
                  <a:close/>
                  <a:moveTo>
                    <a:pt x="387" y="397"/>
                  </a:moveTo>
                  <a:lnTo>
                    <a:pt x="646" y="92"/>
                  </a:lnTo>
                  <a:lnTo>
                    <a:pt x="650" y="95"/>
                  </a:lnTo>
                  <a:lnTo>
                    <a:pt x="391" y="401"/>
                  </a:lnTo>
                  <a:lnTo>
                    <a:pt x="387" y="397"/>
                  </a:lnTo>
                  <a:close/>
                  <a:moveTo>
                    <a:pt x="389" y="397"/>
                  </a:moveTo>
                  <a:lnTo>
                    <a:pt x="782" y="327"/>
                  </a:lnTo>
                  <a:lnTo>
                    <a:pt x="783" y="332"/>
                  </a:lnTo>
                  <a:lnTo>
                    <a:pt x="389" y="401"/>
                  </a:lnTo>
                  <a:lnTo>
                    <a:pt x="389" y="397"/>
                  </a:lnTo>
                  <a:close/>
                  <a:moveTo>
                    <a:pt x="390" y="397"/>
                  </a:moveTo>
                  <a:lnTo>
                    <a:pt x="737" y="596"/>
                  </a:lnTo>
                  <a:lnTo>
                    <a:pt x="735" y="600"/>
                  </a:lnTo>
                  <a:lnTo>
                    <a:pt x="388" y="401"/>
                  </a:lnTo>
                  <a:lnTo>
                    <a:pt x="390" y="397"/>
                  </a:lnTo>
                  <a:close/>
                  <a:moveTo>
                    <a:pt x="391" y="398"/>
                  </a:moveTo>
                  <a:lnTo>
                    <a:pt x="530" y="774"/>
                  </a:lnTo>
                  <a:lnTo>
                    <a:pt x="526" y="775"/>
                  </a:lnTo>
                  <a:lnTo>
                    <a:pt x="387" y="400"/>
                  </a:lnTo>
                  <a:lnTo>
                    <a:pt x="391" y="398"/>
                  </a:lnTo>
                  <a:close/>
                  <a:moveTo>
                    <a:pt x="391" y="400"/>
                  </a:moveTo>
                  <a:lnTo>
                    <a:pt x="257" y="775"/>
                  </a:lnTo>
                  <a:lnTo>
                    <a:pt x="253" y="774"/>
                  </a:lnTo>
                  <a:lnTo>
                    <a:pt x="387" y="398"/>
                  </a:lnTo>
                  <a:lnTo>
                    <a:pt x="391" y="400"/>
                  </a:lnTo>
                  <a:close/>
                  <a:moveTo>
                    <a:pt x="390" y="401"/>
                  </a:moveTo>
                  <a:lnTo>
                    <a:pt x="47" y="600"/>
                  </a:lnTo>
                  <a:lnTo>
                    <a:pt x="45" y="596"/>
                  </a:lnTo>
                  <a:lnTo>
                    <a:pt x="388" y="397"/>
                  </a:lnTo>
                  <a:lnTo>
                    <a:pt x="390" y="401"/>
                  </a:lnTo>
                  <a:close/>
                  <a:moveTo>
                    <a:pt x="389" y="401"/>
                  </a:moveTo>
                  <a:lnTo>
                    <a:pt x="0" y="332"/>
                  </a:lnTo>
                  <a:lnTo>
                    <a:pt x="1" y="327"/>
                  </a:lnTo>
                  <a:lnTo>
                    <a:pt x="389" y="397"/>
                  </a:lnTo>
                  <a:lnTo>
                    <a:pt x="389" y="401"/>
                  </a:lnTo>
                  <a:close/>
                  <a:moveTo>
                    <a:pt x="387" y="401"/>
                  </a:moveTo>
                  <a:lnTo>
                    <a:pt x="133" y="95"/>
                  </a:lnTo>
                  <a:lnTo>
                    <a:pt x="136" y="92"/>
                  </a:lnTo>
                  <a:lnTo>
                    <a:pt x="391" y="397"/>
                  </a:lnTo>
                  <a:lnTo>
                    <a:pt x="387" y="401"/>
                  </a:lnTo>
                  <a:close/>
                  <a:moveTo>
                    <a:pt x="387" y="399"/>
                  </a:moveTo>
                  <a:lnTo>
                    <a:pt x="387" y="0"/>
                  </a:lnTo>
                  <a:lnTo>
                    <a:pt x="391" y="0"/>
                  </a:lnTo>
                  <a:lnTo>
                    <a:pt x="391" y="399"/>
                  </a:lnTo>
                  <a:lnTo>
                    <a:pt x="387" y="399"/>
                  </a:lnTo>
                  <a:close/>
                </a:path>
              </a:pathLst>
            </a:cu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s-ES"/>
            </a:p>
          </p:txBody>
        </p:sp>
        <p:sp>
          <p:nvSpPr>
            <p:cNvPr id="121864" name="Freeform 8"/>
            <p:cNvSpPr>
              <a:spLocks/>
            </p:cNvSpPr>
            <p:nvPr/>
          </p:nvSpPr>
          <p:spPr bwMode="auto">
            <a:xfrm>
              <a:off x="2371" y="1619"/>
              <a:ext cx="542" cy="506"/>
            </a:xfrm>
            <a:custGeom>
              <a:avLst/>
              <a:gdLst/>
              <a:ahLst/>
              <a:cxnLst>
                <a:cxn ang="0">
                  <a:pos x="255" y="323"/>
                </a:cxn>
                <a:cxn ang="0">
                  <a:pos x="879" y="3"/>
                </a:cxn>
                <a:cxn ang="0">
                  <a:pos x="900" y="3"/>
                </a:cxn>
                <a:cxn ang="0">
                  <a:pos x="913" y="19"/>
                </a:cxn>
                <a:cxn ang="0">
                  <a:pos x="1105" y="883"/>
                </a:cxn>
                <a:cxn ang="0">
                  <a:pos x="1100" y="873"/>
                </a:cxn>
                <a:cxn ang="0">
                  <a:pos x="1228" y="1033"/>
                </a:cxn>
                <a:cxn ang="0">
                  <a:pos x="1866" y="1639"/>
                </a:cxn>
                <a:cxn ang="0">
                  <a:pos x="1872" y="1664"/>
                </a:cxn>
                <a:cxn ang="0">
                  <a:pos x="1852" y="1680"/>
                </a:cxn>
                <a:cxn ang="0">
                  <a:pos x="1132" y="1744"/>
                </a:cxn>
                <a:cxn ang="0">
                  <a:pos x="1112" y="1737"/>
                </a:cxn>
                <a:cxn ang="0">
                  <a:pos x="776" y="1401"/>
                </a:cxn>
                <a:cxn ang="0">
                  <a:pos x="791" y="1408"/>
                </a:cxn>
                <a:cxn ang="0">
                  <a:pos x="439" y="1376"/>
                </a:cxn>
                <a:cxn ang="0">
                  <a:pos x="425" y="1370"/>
                </a:cxn>
                <a:cxn ang="0">
                  <a:pos x="9" y="970"/>
                </a:cxn>
                <a:cxn ang="0">
                  <a:pos x="3" y="944"/>
                </a:cxn>
                <a:cxn ang="0">
                  <a:pos x="243" y="336"/>
                </a:cxn>
                <a:cxn ang="0">
                  <a:pos x="274" y="322"/>
                </a:cxn>
                <a:cxn ang="0">
                  <a:pos x="288" y="353"/>
                </a:cxn>
                <a:cxn ang="0">
                  <a:pos x="48" y="961"/>
                </a:cxn>
                <a:cxn ang="0">
                  <a:pos x="42" y="935"/>
                </a:cxn>
                <a:cxn ang="0">
                  <a:pos x="458" y="1335"/>
                </a:cxn>
                <a:cxn ang="0">
                  <a:pos x="444" y="1329"/>
                </a:cxn>
                <a:cxn ang="0">
                  <a:pos x="796" y="1361"/>
                </a:cxn>
                <a:cxn ang="0">
                  <a:pos x="810" y="1367"/>
                </a:cxn>
                <a:cxn ang="0">
                  <a:pos x="1146" y="1703"/>
                </a:cxn>
                <a:cxn ang="0">
                  <a:pos x="1127" y="1697"/>
                </a:cxn>
                <a:cxn ang="0">
                  <a:pos x="1847" y="1633"/>
                </a:cxn>
                <a:cxn ang="0">
                  <a:pos x="1833" y="1674"/>
                </a:cxn>
                <a:cxn ang="0">
                  <a:pos x="1191" y="1063"/>
                </a:cxn>
                <a:cxn ang="0">
                  <a:pos x="1063" y="903"/>
                </a:cxn>
                <a:cxn ang="0">
                  <a:pos x="1058" y="894"/>
                </a:cxn>
                <a:cxn ang="0">
                  <a:pos x="866" y="30"/>
                </a:cxn>
                <a:cxn ang="0">
                  <a:pos x="900" y="46"/>
                </a:cxn>
                <a:cxn ang="0">
                  <a:pos x="276" y="366"/>
                </a:cxn>
                <a:cxn ang="0">
                  <a:pos x="244" y="355"/>
                </a:cxn>
                <a:cxn ang="0">
                  <a:pos x="255" y="323"/>
                </a:cxn>
              </a:cxnLst>
              <a:rect l="0" t="0" r="r" b="b"/>
              <a:pathLst>
                <a:path w="1875" h="1745">
                  <a:moveTo>
                    <a:pt x="255" y="323"/>
                  </a:moveTo>
                  <a:lnTo>
                    <a:pt x="879" y="3"/>
                  </a:lnTo>
                  <a:cubicBezTo>
                    <a:pt x="885" y="0"/>
                    <a:pt x="893" y="0"/>
                    <a:pt x="900" y="3"/>
                  </a:cubicBezTo>
                  <a:cubicBezTo>
                    <a:pt x="906" y="6"/>
                    <a:pt x="911" y="12"/>
                    <a:pt x="913" y="19"/>
                  </a:cubicBezTo>
                  <a:lnTo>
                    <a:pt x="1105" y="883"/>
                  </a:lnTo>
                  <a:lnTo>
                    <a:pt x="1100" y="873"/>
                  </a:lnTo>
                  <a:lnTo>
                    <a:pt x="1228" y="1033"/>
                  </a:lnTo>
                  <a:lnTo>
                    <a:pt x="1866" y="1639"/>
                  </a:lnTo>
                  <a:cubicBezTo>
                    <a:pt x="1873" y="1646"/>
                    <a:pt x="1875" y="1655"/>
                    <a:pt x="1872" y="1664"/>
                  </a:cubicBezTo>
                  <a:cubicBezTo>
                    <a:pt x="1869" y="1673"/>
                    <a:pt x="1861" y="1680"/>
                    <a:pt x="1852" y="1680"/>
                  </a:cubicBezTo>
                  <a:lnTo>
                    <a:pt x="1132" y="1744"/>
                  </a:lnTo>
                  <a:cubicBezTo>
                    <a:pt x="1125" y="1745"/>
                    <a:pt x="1118" y="1742"/>
                    <a:pt x="1112" y="1737"/>
                  </a:cubicBezTo>
                  <a:lnTo>
                    <a:pt x="776" y="1401"/>
                  </a:lnTo>
                  <a:lnTo>
                    <a:pt x="791" y="1408"/>
                  </a:lnTo>
                  <a:lnTo>
                    <a:pt x="439" y="1376"/>
                  </a:lnTo>
                  <a:cubicBezTo>
                    <a:pt x="434" y="1376"/>
                    <a:pt x="429" y="1374"/>
                    <a:pt x="425" y="1370"/>
                  </a:cubicBezTo>
                  <a:lnTo>
                    <a:pt x="9" y="970"/>
                  </a:lnTo>
                  <a:cubicBezTo>
                    <a:pt x="2" y="963"/>
                    <a:pt x="0" y="953"/>
                    <a:pt x="3" y="944"/>
                  </a:cubicBezTo>
                  <a:lnTo>
                    <a:pt x="243" y="336"/>
                  </a:lnTo>
                  <a:cubicBezTo>
                    <a:pt x="248" y="323"/>
                    <a:pt x="262" y="317"/>
                    <a:pt x="274" y="322"/>
                  </a:cubicBezTo>
                  <a:cubicBezTo>
                    <a:pt x="287" y="327"/>
                    <a:pt x="293" y="341"/>
                    <a:pt x="288" y="353"/>
                  </a:cubicBezTo>
                  <a:lnTo>
                    <a:pt x="48" y="961"/>
                  </a:lnTo>
                  <a:lnTo>
                    <a:pt x="42" y="935"/>
                  </a:lnTo>
                  <a:lnTo>
                    <a:pt x="458" y="1335"/>
                  </a:lnTo>
                  <a:lnTo>
                    <a:pt x="444" y="1329"/>
                  </a:lnTo>
                  <a:lnTo>
                    <a:pt x="796" y="1361"/>
                  </a:lnTo>
                  <a:cubicBezTo>
                    <a:pt x="801" y="1361"/>
                    <a:pt x="806" y="1364"/>
                    <a:pt x="810" y="1367"/>
                  </a:cubicBezTo>
                  <a:lnTo>
                    <a:pt x="1146" y="1703"/>
                  </a:lnTo>
                  <a:lnTo>
                    <a:pt x="1127" y="1697"/>
                  </a:lnTo>
                  <a:lnTo>
                    <a:pt x="1847" y="1633"/>
                  </a:lnTo>
                  <a:lnTo>
                    <a:pt x="1833" y="1674"/>
                  </a:lnTo>
                  <a:lnTo>
                    <a:pt x="1191" y="1063"/>
                  </a:lnTo>
                  <a:lnTo>
                    <a:pt x="1063" y="903"/>
                  </a:lnTo>
                  <a:cubicBezTo>
                    <a:pt x="1060" y="901"/>
                    <a:pt x="1059" y="897"/>
                    <a:pt x="1058" y="894"/>
                  </a:cubicBezTo>
                  <a:lnTo>
                    <a:pt x="866" y="30"/>
                  </a:lnTo>
                  <a:lnTo>
                    <a:pt x="900" y="46"/>
                  </a:lnTo>
                  <a:lnTo>
                    <a:pt x="276" y="366"/>
                  </a:lnTo>
                  <a:cubicBezTo>
                    <a:pt x="265" y="372"/>
                    <a:pt x="250" y="367"/>
                    <a:pt x="244" y="355"/>
                  </a:cubicBezTo>
                  <a:cubicBezTo>
                    <a:pt x="238" y="344"/>
                    <a:pt x="243" y="329"/>
                    <a:pt x="255" y="323"/>
                  </a:cubicBezTo>
                  <a:close/>
                </a:path>
              </a:pathLst>
            </a:custGeom>
            <a:solidFill>
              <a:srgbClr val="4A7EBB"/>
            </a:solidFill>
            <a:ln w="7938"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s-ES"/>
            </a:p>
          </p:txBody>
        </p:sp>
        <p:sp>
          <p:nvSpPr>
            <p:cNvPr id="121865" name="Freeform 9"/>
            <p:cNvSpPr>
              <a:spLocks/>
            </p:cNvSpPr>
            <p:nvPr/>
          </p:nvSpPr>
          <p:spPr bwMode="auto">
            <a:xfrm>
              <a:off x="2291" y="1577"/>
              <a:ext cx="636" cy="534"/>
            </a:xfrm>
            <a:custGeom>
              <a:avLst/>
              <a:gdLst/>
              <a:ahLst/>
              <a:cxnLst>
                <a:cxn ang="0">
                  <a:pos x="433" y="357"/>
                </a:cxn>
                <a:cxn ang="0">
                  <a:pos x="1153" y="5"/>
                </a:cxn>
                <a:cxn ang="0">
                  <a:pos x="1184" y="14"/>
                </a:cxn>
                <a:cxn ang="0">
                  <a:pos x="1632" y="718"/>
                </a:cxn>
                <a:cxn ang="0">
                  <a:pos x="1635" y="735"/>
                </a:cxn>
                <a:cxn ang="0">
                  <a:pos x="1539" y="1183"/>
                </a:cxn>
                <a:cxn ang="0">
                  <a:pos x="1532" y="1161"/>
                </a:cxn>
                <a:cxn ang="0">
                  <a:pos x="2188" y="1801"/>
                </a:cxn>
                <a:cxn ang="0">
                  <a:pos x="2193" y="1829"/>
                </a:cxn>
                <a:cxn ang="0">
                  <a:pos x="2169" y="1842"/>
                </a:cxn>
                <a:cxn ang="0">
                  <a:pos x="1337" y="1746"/>
                </a:cxn>
                <a:cxn ang="0">
                  <a:pos x="1321" y="1737"/>
                </a:cxn>
                <a:cxn ang="0">
                  <a:pos x="1081" y="1433"/>
                </a:cxn>
                <a:cxn ang="0">
                  <a:pos x="1104" y="1442"/>
                </a:cxn>
                <a:cxn ang="0">
                  <a:pos x="720" y="1522"/>
                </a:cxn>
                <a:cxn ang="0">
                  <a:pos x="702" y="1519"/>
                </a:cxn>
                <a:cxn ang="0">
                  <a:pos x="14" y="1071"/>
                </a:cxn>
                <a:cxn ang="0">
                  <a:pos x="7" y="1038"/>
                </a:cxn>
                <a:cxn ang="0">
                  <a:pos x="423" y="366"/>
                </a:cxn>
                <a:cxn ang="0">
                  <a:pos x="456" y="358"/>
                </a:cxn>
                <a:cxn ang="0">
                  <a:pos x="464" y="391"/>
                </a:cxn>
                <a:cxn ang="0">
                  <a:pos x="48" y="1063"/>
                </a:cxn>
                <a:cxn ang="0">
                  <a:pos x="41" y="1030"/>
                </a:cxn>
                <a:cxn ang="0">
                  <a:pos x="729" y="1478"/>
                </a:cxn>
                <a:cxn ang="0">
                  <a:pos x="711" y="1475"/>
                </a:cxn>
                <a:cxn ang="0">
                  <a:pos x="1095" y="1395"/>
                </a:cxn>
                <a:cxn ang="0">
                  <a:pos x="1118" y="1404"/>
                </a:cxn>
                <a:cxn ang="0">
                  <a:pos x="1358" y="1708"/>
                </a:cxn>
                <a:cxn ang="0">
                  <a:pos x="1342" y="1699"/>
                </a:cxn>
                <a:cxn ang="0">
                  <a:pos x="2174" y="1795"/>
                </a:cxn>
                <a:cxn ang="0">
                  <a:pos x="2155" y="1836"/>
                </a:cxn>
                <a:cxn ang="0">
                  <a:pos x="1499" y="1196"/>
                </a:cxn>
                <a:cxn ang="0">
                  <a:pos x="1492" y="1173"/>
                </a:cxn>
                <a:cxn ang="0">
                  <a:pos x="1588" y="725"/>
                </a:cxn>
                <a:cxn ang="0">
                  <a:pos x="1591" y="743"/>
                </a:cxn>
                <a:cxn ang="0">
                  <a:pos x="1143" y="39"/>
                </a:cxn>
                <a:cxn ang="0">
                  <a:pos x="1174" y="48"/>
                </a:cxn>
                <a:cxn ang="0">
                  <a:pos x="454" y="400"/>
                </a:cxn>
                <a:cxn ang="0">
                  <a:pos x="422" y="389"/>
                </a:cxn>
                <a:cxn ang="0">
                  <a:pos x="433" y="357"/>
                </a:cxn>
              </a:cxnLst>
              <a:rect l="0" t="0" r="r" b="b"/>
              <a:pathLst>
                <a:path w="2198" h="1843">
                  <a:moveTo>
                    <a:pt x="433" y="357"/>
                  </a:moveTo>
                  <a:lnTo>
                    <a:pt x="1153" y="5"/>
                  </a:lnTo>
                  <a:cubicBezTo>
                    <a:pt x="1164" y="0"/>
                    <a:pt x="1177" y="3"/>
                    <a:pt x="1184" y="14"/>
                  </a:cubicBezTo>
                  <a:lnTo>
                    <a:pt x="1632" y="718"/>
                  </a:lnTo>
                  <a:cubicBezTo>
                    <a:pt x="1635" y="723"/>
                    <a:pt x="1636" y="729"/>
                    <a:pt x="1635" y="735"/>
                  </a:cubicBezTo>
                  <a:lnTo>
                    <a:pt x="1539" y="1183"/>
                  </a:lnTo>
                  <a:lnTo>
                    <a:pt x="1532" y="1161"/>
                  </a:lnTo>
                  <a:lnTo>
                    <a:pt x="2188" y="1801"/>
                  </a:lnTo>
                  <a:cubicBezTo>
                    <a:pt x="2196" y="1808"/>
                    <a:pt x="2198" y="1820"/>
                    <a:pt x="2193" y="1829"/>
                  </a:cubicBezTo>
                  <a:cubicBezTo>
                    <a:pt x="2189" y="1838"/>
                    <a:pt x="2179" y="1843"/>
                    <a:pt x="2169" y="1842"/>
                  </a:cubicBezTo>
                  <a:lnTo>
                    <a:pt x="1337" y="1746"/>
                  </a:lnTo>
                  <a:cubicBezTo>
                    <a:pt x="1330" y="1746"/>
                    <a:pt x="1325" y="1742"/>
                    <a:pt x="1321" y="1737"/>
                  </a:cubicBezTo>
                  <a:lnTo>
                    <a:pt x="1081" y="1433"/>
                  </a:lnTo>
                  <a:lnTo>
                    <a:pt x="1104" y="1442"/>
                  </a:lnTo>
                  <a:lnTo>
                    <a:pt x="720" y="1522"/>
                  </a:lnTo>
                  <a:cubicBezTo>
                    <a:pt x="714" y="1523"/>
                    <a:pt x="708" y="1522"/>
                    <a:pt x="702" y="1519"/>
                  </a:cubicBezTo>
                  <a:lnTo>
                    <a:pt x="14" y="1071"/>
                  </a:lnTo>
                  <a:cubicBezTo>
                    <a:pt x="3" y="1063"/>
                    <a:pt x="0" y="1049"/>
                    <a:pt x="7" y="1038"/>
                  </a:cubicBezTo>
                  <a:lnTo>
                    <a:pt x="423" y="366"/>
                  </a:lnTo>
                  <a:cubicBezTo>
                    <a:pt x="430" y="355"/>
                    <a:pt x="445" y="351"/>
                    <a:pt x="456" y="358"/>
                  </a:cubicBezTo>
                  <a:cubicBezTo>
                    <a:pt x="467" y="365"/>
                    <a:pt x="471" y="380"/>
                    <a:pt x="464" y="391"/>
                  </a:cubicBezTo>
                  <a:lnTo>
                    <a:pt x="48" y="1063"/>
                  </a:lnTo>
                  <a:lnTo>
                    <a:pt x="41" y="1030"/>
                  </a:lnTo>
                  <a:lnTo>
                    <a:pt x="729" y="1478"/>
                  </a:lnTo>
                  <a:lnTo>
                    <a:pt x="711" y="1475"/>
                  </a:lnTo>
                  <a:lnTo>
                    <a:pt x="1095" y="1395"/>
                  </a:lnTo>
                  <a:cubicBezTo>
                    <a:pt x="1103" y="1393"/>
                    <a:pt x="1113" y="1396"/>
                    <a:pt x="1118" y="1404"/>
                  </a:cubicBezTo>
                  <a:lnTo>
                    <a:pt x="1358" y="1708"/>
                  </a:lnTo>
                  <a:lnTo>
                    <a:pt x="1342" y="1699"/>
                  </a:lnTo>
                  <a:lnTo>
                    <a:pt x="2174" y="1795"/>
                  </a:lnTo>
                  <a:lnTo>
                    <a:pt x="2155" y="1836"/>
                  </a:lnTo>
                  <a:lnTo>
                    <a:pt x="1499" y="1196"/>
                  </a:lnTo>
                  <a:cubicBezTo>
                    <a:pt x="1493" y="1190"/>
                    <a:pt x="1490" y="1182"/>
                    <a:pt x="1492" y="1173"/>
                  </a:cubicBezTo>
                  <a:lnTo>
                    <a:pt x="1588" y="725"/>
                  </a:lnTo>
                  <a:lnTo>
                    <a:pt x="1591" y="743"/>
                  </a:lnTo>
                  <a:lnTo>
                    <a:pt x="1143" y="39"/>
                  </a:lnTo>
                  <a:lnTo>
                    <a:pt x="1174" y="48"/>
                  </a:lnTo>
                  <a:lnTo>
                    <a:pt x="454" y="400"/>
                  </a:lnTo>
                  <a:cubicBezTo>
                    <a:pt x="442" y="406"/>
                    <a:pt x="428" y="401"/>
                    <a:pt x="422" y="389"/>
                  </a:cubicBezTo>
                  <a:cubicBezTo>
                    <a:pt x="416" y="377"/>
                    <a:pt x="421" y="363"/>
                    <a:pt x="433" y="357"/>
                  </a:cubicBezTo>
                  <a:close/>
                </a:path>
              </a:pathLst>
            </a:custGeom>
            <a:solidFill>
              <a:srgbClr val="BE4B48"/>
            </a:solidFill>
            <a:ln w="7938" cap="flat">
              <a:solidFill>
                <a:srgbClr val="BE4B48"/>
              </a:solidFill>
              <a:prstDash val="solid"/>
              <a:bevel/>
              <a:headEnd/>
              <a:tailEnd/>
            </a:ln>
          </p:spPr>
          <p:txBody>
            <a:bodyPr vert="horz" wrap="square" lIns="91440" tIns="45720" rIns="91440" bIns="45720" numCol="1" anchor="t" anchorCtr="0" compatLnSpc="1">
              <a:prstTxWarp prst="textNoShape">
                <a:avLst/>
              </a:prstTxWarp>
            </a:bodyPr>
            <a:lstStyle/>
            <a:p>
              <a:endParaRPr lang="es-ES"/>
            </a:p>
          </p:txBody>
        </p:sp>
        <p:sp>
          <p:nvSpPr>
            <p:cNvPr id="121866" name="Freeform 10"/>
            <p:cNvSpPr>
              <a:spLocks/>
            </p:cNvSpPr>
            <p:nvPr/>
          </p:nvSpPr>
          <p:spPr bwMode="auto">
            <a:xfrm>
              <a:off x="2343" y="1656"/>
              <a:ext cx="621" cy="479"/>
            </a:xfrm>
            <a:custGeom>
              <a:avLst/>
              <a:gdLst/>
              <a:ahLst/>
              <a:cxnLst>
                <a:cxn ang="0">
                  <a:pos x="203" y="1"/>
                </a:cxn>
                <a:cxn ang="0">
                  <a:pos x="987" y="49"/>
                </a:cxn>
                <a:cxn ang="0">
                  <a:pos x="1009" y="67"/>
                </a:cxn>
                <a:cxn ang="0">
                  <a:pos x="1169" y="787"/>
                </a:cxn>
                <a:cxn ang="0">
                  <a:pos x="1185" y="934"/>
                </a:cxn>
                <a:cxn ang="0">
                  <a:pos x="1175" y="917"/>
                </a:cxn>
                <a:cxn ang="0">
                  <a:pos x="2135" y="1605"/>
                </a:cxn>
                <a:cxn ang="0">
                  <a:pos x="2143" y="1635"/>
                </a:cxn>
                <a:cxn ang="0">
                  <a:pos x="2116" y="1648"/>
                </a:cxn>
                <a:cxn ang="0">
                  <a:pos x="1140" y="1408"/>
                </a:cxn>
                <a:cxn ang="0">
                  <a:pos x="1124" y="1395"/>
                </a:cxn>
                <a:cxn ang="0">
                  <a:pos x="948" y="1027"/>
                </a:cxn>
                <a:cxn ang="0">
                  <a:pos x="981" y="1038"/>
                </a:cxn>
                <a:cxn ang="0">
                  <a:pos x="37" y="1550"/>
                </a:cxn>
                <a:cxn ang="0">
                  <a:pos x="11" y="1547"/>
                </a:cxn>
                <a:cxn ang="0">
                  <a:pos x="2" y="1523"/>
                </a:cxn>
                <a:cxn ang="0">
                  <a:pos x="178" y="819"/>
                </a:cxn>
                <a:cxn ang="0">
                  <a:pos x="177" y="824"/>
                </a:cxn>
                <a:cxn ang="0">
                  <a:pos x="177" y="24"/>
                </a:cxn>
                <a:cxn ang="0">
                  <a:pos x="201" y="0"/>
                </a:cxn>
                <a:cxn ang="0">
                  <a:pos x="225" y="24"/>
                </a:cxn>
                <a:cxn ang="0">
                  <a:pos x="225" y="824"/>
                </a:cxn>
                <a:cxn ang="0">
                  <a:pos x="225" y="830"/>
                </a:cxn>
                <a:cxn ang="0">
                  <a:pos x="49" y="1534"/>
                </a:cxn>
                <a:cxn ang="0">
                  <a:pos x="14" y="1507"/>
                </a:cxn>
                <a:cxn ang="0">
                  <a:pos x="958" y="995"/>
                </a:cxn>
                <a:cxn ang="0">
                  <a:pos x="977" y="994"/>
                </a:cxn>
                <a:cxn ang="0">
                  <a:pos x="991" y="1006"/>
                </a:cxn>
                <a:cxn ang="0">
                  <a:pos x="1167" y="1374"/>
                </a:cxn>
                <a:cxn ang="0">
                  <a:pos x="1151" y="1361"/>
                </a:cxn>
                <a:cxn ang="0">
                  <a:pos x="2127" y="1601"/>
                </a:cxn>
                <a:cxn ang="0">
                  <a:pos x="2107" y="1644"/>
                </a:cxn>
                <a:cxn ang="0">
                  <a:pos x="1147" y="956"/>
                </a:cxn>
                <a:cxn ang="0">
                  <a:pos x="1138" y="939"/>
                </a:cxn>
                <a:cxn ang="0">
                  <a:pos x="1122" y="798"/>
                </a:cxn>
                <a:cxn ang="0">
                  <a:pos x="962" y="78"/>
                </a:cxn>
                <a:cxn ang="0">
                  <a:pos x="984" y="96"/>
                </a:cxn>
                <a:cxn ang="0">
                  <a:pos x="200" y="48"/>
                </a:cxn>
                <a:cxn ang="0">
                  <a:pos x="178" y="23"/>
                </a:cxn>
                <a:cxn ang="0">
                  <a:pos x="203" y="1"/>
                </a:cxn>
              </a:cxnLst>
              <a:rect l="0" t="0" r="r" b="b"/>
              <a:pathLst>
                <a:path w="2148" h="1651">
                  <a:moveTo>
                    <a:pt x="203" y="1"/>
                  </a:moveTo>
                  <a:lnTo>
                    <a:pt x="987" y="49"/>
                  </a:lnTo>
                  <a:cubicBezTo>
                    <a:pt x="998" y="49"/>
                    <a:pt x="1007" y="57"/>
                    <a:pt x="1009" y="67"/>
                  </a:cubicBezTo>
                  <a:lnTo>
                    <a:pt x="1169" y="787"/>
                  </a:lnTo>
                  <a:lnTo>
                    <a:pt x="1185" y="934"/>
                  </a:lnTo>
                  <a:lnTo>
                    <a:pt x="1175" y="917"/>
                  </a:lnTo>
                  <a:lnTo>
                    <a:pt x="2135" y="1605"/>
                  </a:lnTo>
                  <a:cubicBezTo>
                    <a:pt x="2145" y="1612"/>
                    <a:pt x="2148" y="1624"/>
                    <a:pt x="2143" y="1635"/>
                  </a:cubicBezTo>
                  <a:cubicBezTo>
                    <a:pt x="2138" y="1645"/>
                    <a:pt x="2127" y="1651"/>
                    <a:pt x="2116" y="1648"/>
                  </a:cubicBezTo>
                  <a:lnTo>
                    <a:pt x="1140" y="1408"/>
                  </a:lnTo>
                  <a:cubicBezTo>
                    <a:pt x="1133" y="1406"/>
                    <a:pt x="1127" y="1401"/>
                    <a:pt x="1124" y="1395"/>
                  </a:cubicBezTo>
                  <a:lnTo>
                    <a:pt x="948" y="1027"/>
                  </a:lnTo>
                  <a:lnTo>
                    <a:pt x="981" y="1038"/>
                  </a:lnTo>
                  <a:lnTo>
                    <a:pt x="37" y="1550"/>
                  </a:lnTo>
                  <a:cubicBezTo>
                    <a:pt x="29" y="1554"/>
                    <a:pt x="18" y="1553"/>
                    <a:pt x="11" y="1547"/>
                  </a:cubicBezTo>
                  <a:cubicBezTo>
                    <a:pt x="3" y="1542"/>
                    <a:pt x="0" y="1532"/>
                    <a:pt x="2" y="1523"/>
                  </a:cubicBezTo>
                  <a:lnTo>
                    <a:pt x="178" y="819"/>
                  </a:lnTo>
                  <a:lnTo>
                    <a:pt x="177" y="824"/>
                  </a:lnTo>
                  <a:lnTo>
                    <a:pt x="177" y="24"/>
                  </a:lnTo>
                  <a:cubicBezTo>
                    <a:pt x="177" y="11"/>
                    <a:pt x="188" y="0"/>
                    <a:pt x="201" y="0"/>
                  </a:cubicBezTo>
                  <a:cubicBezTo>
                    <a:pt x="215" y="0"/>
                    <a:pt x="225" y="11"/>
                    <a:pt x="225" y="24"/>
                  </a:cubicBezTo>
                  <a:lnTo>
                    <a:pt x="225" y="824"/>
                  </a:lnTo>
                  <a:cubicBezTo>
                    <a:pt x="225" y="826"/>
                    <a:pt x="225" y="828"/>
                    <a:pt x="225" y="830"/>
                  </a:cubicBezTo>
                  <a:lnTo>
                    <a:pt x="49" y="1534"/>
                  </a:lnTo>
                  <a:lnTo>
                    <a:pt x="14" y="1507"/>
                  </a:lnTo>
                  <a:lnTo>
                    <a:pt x="958" y="995"/>
                  </a:lnTo>
                  <a:cubicBezTo>
                    <a:pt x="964" y="992"/>
                    <a:pt x="971" y="992"/>
                    <a:pt x="977" y="994"/>
                  </a:cubicBezTo>
                  <a:cubicBezTo>
                    <a:pt x="983" y="996"/>
                    <a:pt x="988" y="1000"/>
                    <a:pt x="991" y="1006"/>
                  </a:cubicBezTo>
                  <a:lnTo>
                    <a:pt x="1167" y="1374"/>
                  </a:lnTo>
                  <a:lnTo>
                    <a:pt x="1151" y="1361"/>
                  </a:lnTo>
                  <a:lnTo>
                    <a:pt x="2127" y="1601"/>
                  </a:lnTo>
                  <a:lnTo>
                    <a:pt x="2107" y="1644"/>
                  </a:lnTo>
                  <a:lnTo>
                    <a:pt x="1147" y="956"/>
                  </a:lnTo>
                  <a:cubicBezTo>
                    <a:pt x="1142" y="952"/>
                    <a:pt x="1138" y="946"/>
                    <a:pt x="1138" y="939"/>
                  </a:cubicBezTo>
                  <a:lnTo>
                    <a:pt x="1122" y="798"/>
                  </a:lnTo>
                  <a:lnTo>
                    <a:pt x="962" y="78"/>
                  </a:lnTo>
                  <a:lnTo>
                    <a:pt x="984" y="96"/>
                  </a:lnTo>
                  <a:lnTo>
                    <a:pt x="200" y="48"/>
                  </a:lnTo>
                  <a:cubicBezTo>
                    <a:pt x="187" y="48"/>
                    <a:pt x="177" y="36"/>
                    <a:pt x="178" y="23"/>
                  </a:cubicBezTo>
                  <a:cubicBezTo>
                    <a:pt x="178" y="10"/>
                    <a:pt x="190" y="0"/>
                    <a:pt x="203" y="1"/>
                  </a:cubicBezTo>
                  <a:close/>
                </a:path>
              </a:pathLst>
            </a:custGeom>
            <a:solidFill>
              <a:srgbClr val="98B954"/>
            </a:solidFill>
            <a:ln w="7938" cap="flat">
              <a:solidFill>
                <a:srgbClr val="98B954"/>
              </a:solidFill>
              <a:prstDash val="solid"/>
              <a:bevel/>
              <a:headEnd/>
              <a:tailEnd/>
            </a:ln>
          </p:spPr>
          <p:txBody>
            <a:bodyPr vert="horz" wrap="square" lIns="91440" tIns="45720" rIns="91440" bIns="45720" numCol="1" anchor="t" anchorCtr="0" compatLnSpc="1">
              <a:prstTxWarp prst="textNoShape">
                <a:avLst/>
              </a:prstTxWarp>
            </a:bodyPr>
            <a:lstStyle/>
            <a:p>
              <a:endParaRPr lang="es-ES"/>
            </a:p>
          </p:txBody>
        </p:sp>
        <p:sp>
          <p:nvSpPr>
            <p:cNvPr id="121867" name="Freeform 11"/>
            <p:cNvSpPr>
              <a:spLocks/>
            </p:cNvSpPr>
            <p:nvPr/>
          </p:nvSpPr>
          <p:spPr bwMode="auto">
            <a:xfrm>
              <a:off x="2329" y="1647"/>
              <a:ext cx="649" cy="497"/>
            </a:xfrm>
            <a:custGeom>
              <a:avLst/>
              <a:gdLst/>
              <a:ahLst/>
              <a:cxnLst>
                <a:cxn ang="0">
                  <a:pos x="220" y="2"/>
                </a:cxn>
                <a:cxn ang="0">
                  <a:pos x="1052" y="82"/>
                </a:cxn>
                <a:cxn ang="0">
                  <a:pos x="1073" y="100"/>
                </a:cxn>
                <a:cxn ang="0">
                  <a:pos x="1249" y="788"/>
                </a:cxn>
                <a:cxn ang="0">
                  <a:pos x="1249" y="796"/>
                </a:cxn>
                <a:cxn ang="0">
                  <a:pos x="1233" y="972"/>
                </a:cxn>
                <a:cxn ang="0">
                  <a:pos x="1223" y="950"/>
                </a:cxn>
                <a:cxn ang="0">
                  <a:pos x="2231" y="1670"/>
                </a:cxn>
                <a:cxn ang="0">
                  <a:pos x="2239" y="1701"/>
                </a:cxn>
                <a:cxn ang="0">
                  <a:pos x="2209" y="1712"/>
                </a:cxn>
                <a:cxn ang="0">
                  <a:pos x="1137" y="1296"/>
                </a:cxn>
                <a:cxn ang="0">
                  <a:pos x="1125" y="1285"/>
                </a:cxn>
                <a:cxn ang="0">
                  <a:pos x="997" y="1061"/>
                </a:cxn>
                <a:cxn ang="0">
                  <a:pos x="1029" y="1071"/>
                </a:cxn>
                <a:cxn ang="0">
                  <a:pos x="37" y="1615"/>
                </a:cxn>
                <a:cxn ang="0">
                  <a:pos x="10" y="1612"/>
                </a:cxn>
                <a:cxn ang="0">
                  <a:pos x="3" y="1586"/>
                </a:cxn>
                <a:cxn ang="0">
                  <a:pos x="227" y="850"/>
                </a:cxn>
                <a:cxn ang="0">
                  <a:pos x="225" y="858"/>
                </a:cxn>
                <a:cxn ang="0">
                  <a:pos x="193" y="26"/>
                </a:cxn>
                <a:cxn ang="0">
                  <a:pos x="217" y="1"/>
                </a:cxn>
                <a:cxn ang="0">
                  <a:pos x="241" y="25"/>
                </a:cxn>
                <a:cxn ang="0">
                  <a:pos x="273" y="857"/>
                </a:cxn>
                <a:cxn ang="0">
                  <a:pos x="272" y="864"/>
                </a:cxn>
                <a:cxn ang="0">
                  <a:pos x="48" y="1600"/>
                </a:cxn>
                <a:cxn ang="0">
                  <a:pos x="14" y="1572"/>
                </a:cxn>
                <a:cxn ang="0">
                  <a:pos x="1006" y="1028"/>
                </a:cxn>
                <a:cxn ang="0">
                  <a:pos x="1038" y="1038"/>
                </a:cxn>
                <a:cxn ang="0">
                  <a:pos x="1166" y="1262"/>
                </a:cxn>
                <a:cxn ang="0">
                  <a:pos x="1154" y="1251"/>
                </a:cxn>
                <a:cxn ang="0">
                  <a:pos x="2226" y="1667"/>
                </a:cxn>
                <a:cxn ang="0">
                  <a:pos x="2204" y="1709"/>
                </a:cxn>
                <a:cxn ang="0">
                  <a:pos x="1196" y="989"/>
                </a:cxn>
                <a:cxn ang="0">
                  <a:pos x="1186" y="967"/>
                </a:cxn>
                <a:cxn ang="0">
                  <a:pos x="1202" y="791"/>
                </a:cxn>
                <a:cxn ang="0">
                  <a:pos x="1202" y="799"/>
                </a:cxn>
                <a:cxn ang="0">
                  <a:pos x="1026" y="111"/>
                </a:cxn>
                <a:cxn ang="0">
                  <a:pos x="1047" y="129"/>
                </a:cxn>
                <a:cxn ang="0">
                  <a:pos x="215" y="49"/>
                </a:cxn>
                <a:cxn ang="0">
                  <a:pos x="194" y="23"/>
                </a:cxn>
                <a:cxn ang="0">
                  <a:pos x="220" y="2"/>
                </a:cxn>
              </a:cxnLst>
              <a:rect l="0" t="0" r="r" b="b"/>
              <a:pathLst>
                <a:path w="2244" h="1716">
                  <a:moveTo>
                    <a:pt x="220" y="2"/>
                  </a:moveTo>
                  <a:lnTo>
                    <a:pt x="1052" y="82"/>
                  </a:lnTo>
                  <a:cubicBezTo>
                    <a:pt x="1062" y="83"/>
                    <a:pt x="1070" y="90"/>
                    <a:pt x="1073" y="100"/>
                  </a:cubicBezTo>
                  <a:lnTo>
                    <a:pt x="1249" y="788"/>
                  </a:lnTo>
                  <a:cubicBezTo>
                    <a:pt x="1249" y="790"/>
                    <a:pt x="1250" y="793"/>
                    <a:pt x="1249" y="796"/>
                  </a:cubicBezTo>
                  <a:lnTo>
                    <a:pt x="1233" y="972"/>
                  </a:lnTo>
                  <a:lnTo>
                    <a:pt x="1223" y="950"/>
                  </a:lnTo>
                  <a:lnTo>
                    <a:pt x="2231" y="1670"/>
                  </a:lnTo>
                  <a:cubicBezTo>
                    <a:pt x="2241" y="1677"/>
                    <a:pt x="2244" y="1690"/>
                    <a:pt x="2239" y="1701"/>
                  </a:cubicBezTo>
                  <a:cubicBezTo>
                    <a:pt x="2233" y="1712"/>
                    <a:pt x="2220" y="1716"/>
                    <a:pt x="2209" y="1712"/>
                  </a:cubicBezTo>
                  <a:lnTo>
                    <a:pt x="1137" y="1296"/>
                  </a:lnTo>
                  <a:cubicBezTo>
                    <a:pt x="1132" y="1294"/>
                    <a:pt x="1127" y="1290"/>
                    <a:pt x="1125" y="1285"/>
                  </a:cubicBezTo>
                  <a:lnTo>
                    <a:pt x="997" y="1061"/>
                  </a:lnTo>
                  <a:lnTo>
                    <a:pt x="1029" y="1071"/>
                  </a:lnTo>
                  <a:lnTo>
                    <a:pt x="37" y="1615"/>
                  </a:lnTo>
                  <a:cubicBezTo>
                    <a:pt x="28" y="1619"/>
                    <a:pt x="18" y="1618"/>
                    <a:pt x="10" y="1612"/>
                  </a:cubicBezTo>
                  <a:cubicBezTo>
                    <a:pt x="3" y="1606"/>
                    <a:pt x="0" y="1596"/>
                    <a:pt x="3" y="1586"/>
                  </a:cubicBezTo>
                  <a:lnTo>
                    <a:pt x="227" y="850"/>
                  </a:lnTo>
                  <a:lnTo>
                    <a:pt x="225" y="858"/>
                  </a:lnTo>
                  <a:lnTo>
                    <a:pt x="193" y="26"/>
                  </a:lnTo>
                  <a:cubicBezTo>
                    <a:pt x="193" y="13"/>
                    <a:pt x="203" y="2"/>
                    <a:pt x="217" y="1"/>
                  </a:cubicBezTo>
                  <a:cubicBezTo>
                    <a:pt x="230" y="1"/>
                    <a:pt x="241" y="11"/>
                    <a:pt x="241" y="25"/>
                  </a:cubicBezTo>
                  <a:lnTo>
                    <a:pt x="273" y="857"/>
                  </a:lnTo>
                  <a:cubicBezTo>
                    <a:pt x="274" y="859"/>
                    <a:pt x="273" y="862"/>
                    <a:pt x="272" y="864"/>
                  </a:cubicBezTo>
                  <a:lnTo>
                    <a:pt x="48" y="1600"/>
                  </a:lnTo>
                  <a:lnTo>
                    <a:pt x="14" y="1572"/>
                  </a:lnTo>
                  <a:lnTo>
                    <a:pt x="1006" y="1028"/>
                  </a:lnTo>
                  <a:cubicBezTo>
                    <a:pt x="1017" y="1022"/>
                    <a:pt x="1032" y="1026"/>
                    <a:pt x="1038" y="1038"/>
                  </a:cubicBezTo>
                  <a:lnTo>
                    <a:pt x="1166" y="1262"/>
                  </a:lnTo>
                  <a:lnTo>
                    <a:pt x="1154" y="1251"/>
                  </a:lnTo>
                  <a:lnTo>
                    <a:pt x="2226" y="1667"/>
                  </a:lnTo>
                  <a:lnTo>
                    <a:pt x="2204" y="1709"/>
                  </a:lnTo>
                  <a:lnTo>
                    <a:pt x="1196" y="989"/>
                  </a:lnTo>
                  <a:cubicBezTo>
                    <a:pt x="1189" y="984"/>
                    <a:pt x="1185" y="976"/>
                    <a:pt x="1186" y="967"/>
                  </a:cubicBezTo>
                  <a:lnTo>
                    <a:pt x="1202" y="791"/>
                  </a:lnTo>
                  <a:lnTo>
                    <a:pt x="1202" y="799"/>
                  </a:lnTo>
                  <a:lnTo>
                    <a:pt x="1026" y="111"/>
                  </a:lnTo>
                  <a:lnTo>
                    <a:pt x="1047" y="129"/>
                  </a:lnTo>
                  <a:lnTo>
                    <a:pt x="215" y="49"/>
                  </a:lnTo>
                  <a:cubicBezTo>
                    <a:pt x="202" y="48"/>
                    <a:pt x="192" y="36"/>
                    <a:pt x="194" y="23"/>
                  </a:cubicBezTo>
                  <a:cubicBezTo>
                    <a:pt x="195" y="10"/>
                    <a:pt x="207" y="0"/>
                    <a:pt x="220" y="2"/>
                  </a:cubicBezTo>
                  <a:close/>
                </a:path>
              </a:pathLst>
            </a:custGeom>
            <a:solidFill>
              <a:srgbClr val="7D60A0"/>
            </a:solidFill>
            <a:ln w="7938" cap="flat">
              <a:solidFill>
                <a:srgbClr val="7D60A0"/>
              </a:solidFill>
              <a:prstDash val="solid"/>
              <a:bevel/>
              <a:headEnd/>
              <a:tailEnd/>
            </a:ln>
          </p:spPr>
          <p:txBody>
            <a:bodyPr vert="horz" wrap="square" lIns="91440" tIns="45720" rIns="91440" bIns="45720" numCol="1" anchor="t" anchorCtr="0" compatLnSpc="1">
              <a:prstTxWarp prst="textNoShape">
                <a:avLst/>
              </a:prstTxWarp>
            </a:bodyPr>
            <a:lstStyle/>
            <a:p>
              <a:endParaRPr lang="es-ES"/>
            </a:p>
          </p:txBody>
        </p:sp>
        <p:sp>
          <p:nvSpPr>
            <p:cNvPr id="121868" name="Rectangle 12"/>
            <p:cNvSpPr>
              <a:spLocks noChangeArrowheads="1"/>
            </p:cNvSpPr>
            <p:nvPr/>
          </p:nvSpPr>
          <p:spPr bwMode="auto">
            <a:xfrm>
              <a:off x="2418" y="1453"/>
              <a:ext cx="605" cy="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s-ES" sz="800" dirty="0">
                  <a:solidFill>
                    <a:srgbClr val="000000"/>
                  </a:solidFill>
                  <a:latin typeface="Arial" pitchFamily="34" charset="0"/>
                  <a:cs typeface="Arial" pitchFamily="34" charset="0"/>
                </a:rPr>
                <a:t>Intensidad del sabor</a:t>
              </a: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121869" name="Rectangle 13"/>
            <p:cNvSpPr>
              <a:spLocks noChangeArrowheads="1"/>
            </p:cNvSpPr>
            <p:nvPr/>
          </p:nvSpPr>
          <p:spPr bwMode="auto">
            <a:xfrm>
              <a:off x="2897" y="1589"/>
              <a:ext cx="425" cy="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a:ln>
                    <a:noFill/>
                  </a:ln>
                  <a:solidFill>
                    <a:srgbClr val="000000"/>
                  </a:solidFill>
                  <a:effectLst/>
                  <a:latin typeface="Arial" pitchFamily="34" charset="0"/>
                  <a:cs typeface="Arial" pitchFamily="34" charset="0"/>
                </a:rPr>
                <a:t>Sabor a cabra</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1870" name="Rectangle 14"/>
            <p:cNvSpPr>
              <a:spLocks noChangeArrowheads="1"/>
            </p:cNvSpPr>
            <p:nvPr/>
          </p:nvSpPr>
          <p:spPr bwMode="auto">
            <a:xfrm>
              <a:off x="3039" y="1834"/>
              <a:ext cx="546" cy="1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a:ln>
                    <a:noFill/>
                  </a:ln>
                  <a:solidFill>
                    <a:srgbClr val="000000"/>
                  </a:solidFill>
                  <a:effectLst/>
                  <a:latin typeface="Arial" pitchFamily="34" charset="0"/>
                  <a:cs typeface="Arial" pitchFamily="34" charset="0"/>
                </a:rPr>
                <a:t>Sensació</a:t>
              </a:r>
              <a:r>
                <a:rPr lang="es-ES" sz="800">
                  <a:solidFill>
                    <a:srgbClr val="000000"/>
                  </a:solidFill>
                  <a:latin typeface="Arial" pitchFamily="34" charset="0"/>
                  <a:cs typeface="Arial" pitchFamily="34" charset="0"/>
                </a:rPr>
                <a:t>n </a:t>
              </a:r>
              <a:r>
                <a:rPr kumimoji="0" lang="es-ES" sz="800" b="0" i="0" u="none" strike="noStrike" cap="none" normalizeH="0" baseline="0">
                  <a:ln>
                    <a:noFill/>
                  </a:ln>
                  <a:solidFill>
                    <a:srgbClr val="000000"/>
                  </a:solidFill>
                  <a:effectLst/>
                  <a:latin typeface="Arial" pitchFamily="34" charset="0"/>
                  <a:cs typeface="Arial" pitchFamily="34" charset="0"/>
                </a:rPr>
                <a:t>después del gusto</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1871" name="Rectangle 15"/>
            <p:cNvSpPr>
              <a:spLocks noChangeArrowheads="1"/>
            </p:cNvSpPr>
            <p:nvPr/>
          </p:nvSpPr>
          <p:spPr bwMode="auto">
            <a:xfrm>
              <a:off x="2988" y="2115"/>
              <a:ext cx="591" cy="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a:ln>
                    <a:noFill/>
                  </a:ln>
                  <a:solidFill>
                    <a:srgbClr val="000000"/>
                  </a:solidFill>
                  <a:effectLst/>
                  <a:latin typeface="Arial" pitchFamily="34" charset="0"/>
                  <a:cs typeface="Arial" pitchFamily="34" charset="0"/>
                </a:rPr>
                <a:t>Capacidad de untar</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1872" name="Rectangle 16"/>
            <p:cNvSpPr>
              <a:spLocks noChangeArrowheads="1"/>
            </p:cNvSpPr>
            <p:nvPr/>
          </p:nvSpPr>
          <p:spPr bwMode="auto">
            <a:xfrm>
              <a:off x="2778" y="2297"/>
              <a:ext cx="349" cy="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lvl="0" fontAlgn="base">
                <a:spcBef>
                  <a:spcPct val="0"/>
                </a:spcBef>
                <a:spcAft>
                  <a:spcPct val="0"/>
                </a:spcAft>
              </a:pPr>
              <a:r>
                <a:rPr lang="es-ES" sz="800">
                  <a:solidFill>
                    <a:srgbClr val="000000"/>
                  </a:solidFill>
                  <a:latin typeface="Arial" pitchFamily="34" charset="0"/>
                  <a:cs typeface="Arial" pitchFamily="34" charset="0"/>
                </a:rPr>
                <a:t>harinosidad</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1873" name="Rectangle 17"/>
            <p:cNvSpPr>
              <a:spLocks noChangeArrowheads="1"/>
            </p:cNvSpPr>
            <p:nvPr/>
          </p:nvSpPr>
          <p:spPr bwMode="auto">
            <a:xfrm>
              <a:off x="2077" y="2297"/>
              <a:ext cx="646" cy="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a:ln>
                    <a:noFill/>
                  </a:ln>
                  <a:solidFill>
                    <a:srgbClr val="000000"/>
                  </a:solidFill>
                  <a:effectLst/>
                  <a:latin typeface="Arial" pitchFamily="34" charset="0"/>
                  <a:cs typeface="Arial" pitchFamily="34" charset="0"/>
                </a:rPr>
                <a:t>Sensación de arenilla</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1874" name="Rectangle 18"/>
            <p:cNvSpPr>
              <a:spLocks noChangeArrowheads="1"/>
            </p:cNvSpPr>
            <p:nvPr/>
          </p:nvSpPr>
          <p:spPr bwMode="auto">
            <a:xfrm>
              <a:off x="1856" y="2115"/>
              <a:ext cx="441" cy="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a:ln>
                    <a:noFill/>
                  </a:ln>
                  <a:solidFill>
                    <a:srgbClr val="000000"/>
                  </a:solidFill>
                  <a:effectLst/>
                  <a:latin typeface="Arial" pitchFamily="34" charset="0"/>
                  <a:cs typeface="Arial" pitchFamily="34" charset="0"/>
                </a:rPr>
                <a:t>Gusto de boca</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1875" name="Rectangle 19"/>
            <p:cNvSpPr>
              <a:spLocks noChangeArrowheads="1"/>
            </p:cNvSpPr>
            <p:nvPr/>
          </p:nvSpPr>
          <p:spPr bwMode="auto">
            <a:xfrm>
              <a:off x="1912" y="1834"/>
              <a:ext cx="363" cy="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a:ln>
                    <a:noFill/>
                  </a:ln>
                  <a:solidFill>
                    <a:srgbClr val="000000"/>
                  </a:solidFill>
                  <a:effectLst/>
                  <a:latin typeface="Arial" pitchFamily="34" charset="0"/>
                  <a:cs typeface="Arial" pitchFamily="34" charset="0"/>
                </a:rPr>
                <a:t>Cremosidad</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1876" name="Rectangle 20"/>
            <p:cNvSpPr>
              <a:spLocks noChangeArrowheads="1"/>
            </p:cNvSpPr>
            <p:nvPr/>
          </p:nvSpPr>
          <p:spPr bwMode="auto">
            <a:xfrm>
              <a:off x="1747" y="1553"/>
              <a:ext cx="650" cy="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a:ln>
                    <a:noFill/>
                  </a:ln>
                  <a:solidFill>
                    <a:srgbClr val="000000"/>
                  </a:solidFill>
                  <a:effectLst/>
                  <a:latin typeface="Arial" pitchFamily="34" charset="0"/>
                  <a:cs typeface="Arial" pitchFamily="34" charset="0"/>
                </a:rPr>
                <a:t>Aceptabilidad general</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1878" name="Freeform 22"/>
            <p:cNvSpPr>
              <a:spLocks/>
            </p:cNvSpPr>
            <p:nvPr/>
          </p:nvSpPr>
          <p:spPr bwMode="auto">
            <a:xfrm>
              <a:off x="1728" y="2579"/>
              <a:ext cx="134" cy="14"/>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4A7EBB"/>
            </a:solidFill>
            <a:ln w="7938"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es-ES"/>
            </a:p>
          </p:txBody>
        </p:sp>
        <p:sp>
          <p:nvSpPr>
            <p:cNvPr id="121879" name="Rectangle 23"/>
            <p:cNvSpPr>
              <a:spLocks noChangeArrowheads="1"/>
            </p:cNvSpPr>
            <p:nvPr/>
          </p:nvSpPr>
          <p:spPr bwMode="auto">
            <a:xfrm>
              <a:off x="1869" y="2556"/>
              <a:ext cx="143" cy="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a:ln>
                    <a:noFill/>
                  </a:ln>
                  <a:solidFill>
                    <a:srgbClr val="000000"/>
                  </a:solidFill>
                  <a:effectLst/>
                  <a:latin typeface="Arial" pitchFamily="34" charset="0"/>
                  <a:cs typeface="Arial" pitchFamily="34" charset="0"/>
                </a:rPr>
                <a:t>vaca</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1880" name="Freeform 24"/>
            <p:cNvSpPr>
              <a:spLocks/>
            </p:cNvSpPr>
            <p:nvPr/>
          </p:nvSpPr>
          <p:spPr bwMode="auto">
            <a:xfrm>
              <a:off x="2052" y="2579"/>
              <a:ext cx="134" cy="14"/>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BE4B48"/>
            </a:solidFill>
            <a:ln w="7938" cap="flat">
              <a:solidFill>
                <a:srgbClr val="BE4B48"/>
              </a:solidFill>
              <a:prstDash val="solid"/>
              <a:bevel/>
              <a:headEnd/>
              <a:tailEnd/>
            </a:ln>
          </p:spPr>
          <p:txBody>
            <a:bodyPr vert="horz" wrap="square" lIns="91440" tIns="45720" rIns="91440" bIns="45720" numCol="1" anchor="t" anchorCtr="0" compatLnSpc="1">
              <a:prstTxWarp prst="textNoShape">
                <a:avLst/>
              </a:prstTxWarp>
            </a:bodyPr>
            <a:lstStyle/>
            <a:p>
              <a:endParaRPr lang="es-ES"/>
            </a:p>
          </p:txBody>
        </p:sp>
        <p:sp>
          <p:nvSpPr>
            <p:cNvPr id="121881" name="Rectangle 25"/>
            <p:cNvSpPr>
              <a:spLocks noChangeArrowheads="1"/>
            </p:cNvSpPr>
            <p:nvPr/>
          </p:nvSpPr>
          <p:spPr bwMode="auto">
            <a:xfrm>
              <a:off x="2192" y="2556"/>
              <a:ext cx="356" cy="7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pitchFamily="34" charset="0"/>
                  <a:cs typeface="Arial" pitchFamily="34" charset="0"/>
                </a:rPr>
                <a:t>Vaca /cabra</a:t>
              </a:r>
              <a:endParaRPr kumimoji="0" lang="es-ES" sz="1600" b="0" i="0" u="none" strike="noStrike" cap="none" normalizeH="0" baseline="0">
                <a:ln>
                  <a:noFill/>
                </a:ln>
                <a:solidFill>
                  <a:schemeClr val="tx1"/>
                </a:solidFill>
                <a:effectLst/>
                <a:latin typeface="Arial" pitchFamily="34" charset="0"/>
                <a:cs typeface="Arial" pitchFamily="34" charset="0"/>
              </a:endParaRPr>
            </a:p>
          </p:txBody>
        </p:sp>
        <p:sp>
          <p:nvSpPr>
            <p:cNvPr id="121882" name="Freeform 26"/>
            <p:cNvSpPr>
              <a:spLocks/>
            </p:cNvSpPr>
            <p:nvPr/>
          </p:nvSpPr>
          <p:spPr bwMode="auto">
            <a:xfrm>
              <a:off x="2514" y="2579"/>
              <a:ext cx="130" cy="14"/>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98B954"/>
            </a:solidFill>
            <a:ln w="7938" cap="flat">
              <a:solidFill>
                <a:srgbClr val="98B954"/>
              </a:solidFill>
              <a:prstDash val="solid"/>
              <a:bevel/>
              <a:headEnd/>
              <a:tailEnd/>
            </a:ln>
          </p:spPr>
          <p:txBody>
            <a:bodyPr vert="horz" wrap="square" lIns="91440" tIns="45720" rIns="91440" bIns="45720" numCol="1" anchor="t" anchorCtr="0" compatLnSpc="1">
              <a:prstTxWarp prst="textNoShape">
                <a:avLst/>
              </a:prstTxWarp>
            </a:bodyPr>
            <a:lstStyle/>
            <a:p>
              <a:endParaRPr lang="es-ES"/>
            </a:p>
          </p:txBody>
        </p:sp>
        <p:sp>
          <p:nvSpPr>
            <p:cNvPr id="121883" name="Rectangle 27"/>
            <p:cNvSpPr>
              <a:spLocks noChangeArrowheads="1"/>
            </p:cNvSpPr>
            <p:nvPr/>
          </p:nvSpPr>
          <p:spPr bwMode="auto">
            <a:xfrm>
              <a:off x="2653" y="2556"/>
              <a:ext cx="437" cy="7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700" b="0" i="0" u="none" strike="noStrike" cap="none" normalizeH="0" baseline="0">
                  <a:ln>
                    <a:noFill/>
                  </a:ln>
                  <a:solidFill>
                    <a:srgbClr val="000000"/>
                  </a:solidFill>
                  <a:effectLst/>
                  <a:latin typeface="Arial" pitchFamily="34" charset="0"/>
                  <a:cs typeface="Arial" pitchFamily="34" charset="0"/>
                </a:rPr>
                <a:t>IRTA vaca/cabra</a:t>
              </a:r>
              <a:endParaRPr kumimoji="0" lang="es-ES" sz="1600" b="0" i="0" u="none" strike="noStrike" cap="none" normalizeH="0" baseline="0">
                <a:ln>
                  <a:noFill/>
                </a:ln>
                <a:solidFill>
                  <a:schemeClr val="tx1"/>
                </a:solidFill>
                <a:effectLst/>
                <a:latin typeface="Arial" pitchFamily="34" charset="0"/>
                <a:cs typeface="Arial" pitchFamily="34" charset="0"/>
              </a:endParaRPr>
            </a:p>
          </p:txBody>
        </p:sp>
        <p:sp>
          <p:nvSpPr>
            <p:cNvPr id="121884" name="Freeform 28"/>
            <p:cNvSpPr>
              <a:spLocks/>
            </p:cNvSpPr>
            <p:nvPr/>
          </p:nvSpPr>
          <p:spPr bwMode="auto">
            <a:xfrm>
              <a:off x="3130" y="2579"/>
              <a:ext cx="134" cy="14"/>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7D60A0"/>
            </a:solidFill>
            <a:ln w="7938" cap="flat">
              <a:solidFill>
                <a:srgbClr val="7D60A0"/>
              </a:solidFill>
              <a:prstDash val="solid"/>
              <a:bevel/>
              <a:headEnd/>
              <a:tailEnd/>
            </a:ln>
          </p:spPr>
          <p:txBody>
            <a:bodyPr vert="horz" wrap="square" lIns="91440" tIns="45720" rIns="91440" bIns="45720" numCol="1" anchor="t" anchorCtr="0" compatLnSpc="1">
              <a:prstTxWarp prst="textNoShape">
                <a:avLst/>
              </a:prstTxWarp>
            </a:bodyPr>
            <a:lstStyle/>
            <a:p>
              <a:endParaRPr lang="es-ES"/>
            </a:p>
          </p:txBody>
        </p:sp>
        <p:sp>
          <p:nvSpPr>
            <p:cNvPr id="121885" name="Rectangle 29"/>
            <p:cNvSpPr>
              <a:spLocks noChangeArrowheads="1"/>
            </p:cNvSpPr>
            <p:nvPr/>
          </p:nvSpPr>
          <p:spPr bwMode="auto">
            <a:xfrm>
              <a:off x="3271" y="2556"/>
              <a:ext cx="341" cy="8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a:ln>
                    <a:noFill/>
                  </a:ln>
                  <a:solidFill>
                    <a:srgbClr val="000000"/>
                  </a:solidFill>
                  <a:effectLst/>
                  <a:latin typeface="Arial" pitchFamily="34" charset="0"/>
                  <a:cs typeface="Arial" pitchFamily="34" charset="0"/>
                </a:rPr>
                <a:t>IRTA cabra</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1886" name="Freeform 30"/>
            <p:cNvSpPr>
              <a:spLocks noEditPoints="1"/>
            </p:cNvSpPr>
            <p:nvPr/>
          </p:nvSpPr>
          <p:spPr bwMode="auto">
            <a:xfrm>
              <a:off x="1519" y="1341"/>
              <a:ext cx="2227" cy="1340"/>
            </a:xfrm>
            <a:custGeom>
              <a:avLst/>
              <a:gdLst/>
              <a:ahLst/>
              <a:cxnLst>
                <a:cxn ang="0">
                  <a:pos x="0" y="8"/>
                </a:cxn>
                <a:cxn ang="0">
                  <a:pos x="8" y="0"/>
                </a:cxn>
                <a:cxn ang="0">
                  <a:pos x="7688" y="0"/>
                </a:cxn>
                <a:cxn ang="0">
                  <a:pos x="7696" y="8"/>
                </a:cxn>
                <a:cxn ang="0">
                  <a:pos x="7696" y="4616"/>
                </a:cxn>
                <a:cxn ang="0">
                  <a:pos x="7688" y="4624"/>
                </a:cxn>
                <a:cxn ang="0">
                  <a:pos x="8" y="4624"/>
                </a:cxn>
                <a:cxn ang="0">
                  <a:pos x="0" y="4616"/>
                </a:cxn>
                <a:cxn ang="0">
                  <a:pos x="0" y="8"/>
                </a:cxn>
                <a:cxn ang="0">
                  <a:pos x="16" y="4616"/>
                </a:cxn>
                <a:cxn ang="0">
                  <a:pos x="8" y="4608"/>
                </a:cxn>
                <a:cxn ang="0">
                  <a:pos x="7688" y="4608"/>
                </a:cxn>
                <a:cxn ang="0">
                  <a:pos x="7680" y="4616"/>
                </a:cxn>
                <a:cxn ang="0">
                  <a:pos x="7680" y="8"/>
                </a:cxn>
                <a:cxn ang="0">
                  <a:pos x="7688" y="16"/>
                </a:cxn>
                <a:cxn ang="0">
                  <a:pos x="8" y="16"/>
                </a:cxn>
                <a:cxn ang="0">
                  <a:pos x="16" y="8"/>
                </a:cxn>
                <a:cxn ang="0">
                  <a:pos x="16" y="4616"/>
                </a:cxn>
              </a:cxnLst>
              <a:rect l="0" t="0" r="r" b="b"/>
              <a:pathLst>
                <a:path w="7696" h="4624">
                  <a:moveTo>
                    <a:pt x="0" y="8"/>
                  </a:moveTo>
                  <a:cubicBezTo>
                    <a:pt x="0" y="4"/>
                    <a:pt x="4" y="0"/>
                    <a:pt x="8" y="0"/>
                  </a:cubicBezTo>
                  <a:lnTo>
                    <a:pt x="7688" y="0"/>
                  </a:lnTo>
                  <a:cubicBezTo>
                    <a:pt x="7693" y="0"/>
                    <a:pt x="7696" y="4"/>
                    <a:pt x="7696" y="8"/>
                  </a:cubicBezTo>
                  <a:lnTo>
                    <a:pt x="7696" y="4616"/>
                  </a:lnTo>
                  <a:cubicBezTo>
                    <a:pt x="7696" y="4621"/>
                    <a:pt x="7693" y="4624"/>
                    <a:pt x="7688" y="4624"/>
                  </a:cubicBezTo>
                  <a:lnTo>
                    <a:pt x="8" y="4624"/>
                  </a:lnTo>
                  <a:cubicBezTo>
                    <a:pt x="4" y="4624"/>
                    <a:pt x="0" y="4621"/>
                    <a:pt x="0" y="4616"/>
                  </a:cubicBezTo>
                  <a:lnTo>
                    <a:pt x="0" y="8"/>
                  </a:lnTo>
                  <a:close/>
                  <a:moveTo>
                    <a:pt x="16" y="4616"/>
                  </a:moveTo>
                  <a:lnTo>
                    <a:pt x="8" y="4608"/>
                  </a:lnTo>
                  <a:lnTo>
                    <a:pt x="7688" y="4608"/>
                  </a:lnTo>
                  <a:lnTo>
                    <a:pt x="7680" y="4616"/>
                  </a:lnTo>
                  <a:lnTo>
                    <a:pt x="7680" y="8"/>
                  </a:lnTo>
                  <a:lnTo>
                    <a:pt x="7688" y="16"/>
                  </a:lnTo>
                  <a:lnTo>
                    <a:pt x="8" y="16"/>
                  </a:lnTo>
                  <a:lnTo>
                    <a:pt x="16" y="8"/>
                  </a:lnTo>
                  <a:lnTo>
                    <a:pt x="16" y="4616"/>
                  </a:lnTo>
                  <a:close/>
                </a:path>
              </a:pathLst>
            </a:custGeom>
            <a:solidFill>
              <a:srgbClr val="868686"/>
            </a:solidFill>
            <a:ln w="0" cap="flat">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21889" name="Group 33"/>
          <p:cNvGrpSpPr>
            <a:grpSpLocks noChangeAspect="1"/>
          </p:cNvGrpSpPr>
          <p:nvPr/>
        </p:nvGrpSpPr>
        <p:grpSpPr bwMode="auto">
          <a:xfrm>
            <a:off x="5780593" y="3279601"/>
            <a:ext cx="3255457" cy="2093615"/>
            <a:chOff x="3562" y="1783"/>
            <a:chExt cx="2264" cy="1456"/>
          </a:xfrm>
          <a:effectLst>
            <a:outerShdw blurRad="50800" dist="38100" dir="5400000" algn="t" rotWithShape="0">
              <a:prstClr val="black">
                <a:alpha val="40000"/>
              </a:prstClr>
            </a:outerShdw>
          </a:effectLst>
        </p:grpSpPr>
        <p:sp>
          <p:nvSpPr>
            <p:cNvPr id="121888" name="AutoShape 32"/>
            <p:cNvSpPr>
              <a:spLocks noChangeAspect="1" noChangeArrowheads="1" noTextEdit="1"/>
            </p:cNvSpPr>
            <p:nvPr/>
          </p:nvSpPr>
          <p:spPr bwMode="auto">
            <a:xfrm>
              <a:off x="3606" y="1807"/>
              <a:ext cx="2086" cy="1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ca-ES"/>
            </a:p>
          </p:txBody>
        </p:sp>
        <p:sp>
          <p:nvSpPr>
            <p:cNvPr id="121890" name="Rectangle 34"/>
            <p:cNvSpPr>
              <a:spLocks noChangeArrowheads="1"/>
            </p:cNvSpPr>
            <p:nvPr/>
          </p:nvSpPr>
          <p:spPr bwMode="auto">
            <a:xfrm>
              <a:off x="3562" y="1783"/>
              <a:ext cx="2264" cy="145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s-ES"/>
            </a:p>
          </p:txBody>
        </p:sp>
        <p:sp>
          <p:nvSpPr>
            <p:cNvPr id="121891" name="Rectangle 35"/>
            <p:cNvSpPr>
              <a:spLocks noChangeArrowheads="1"/>
            </p:cNvSpPr>
            <p:nvPr/>
          </p:nvSpPr>
          <p:spPr bwMode="auto">
            <a:xfrm>
              <a:off x="4165" y="1911"/>
              <a:ext cx="1058" cy="105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ca-ES"/>
            </a:p>
          </p:txBody>
        </p:sp>
        <p:sp>
          <p:nvSpPr>
            <p:cNvPr id="121892" name="Freeform 36"/>
            <p:cNvSpPr>
              <a:spLocks noEditPoints="1"/>
            </p:cNvSpPr>
            <p:nvPr/>
          </p:nvSpPr>
          <p:spPr bwMode="auto">
            <a:xfrm>
              <a:off x="4181" y="1913"/>
              <a:ext cx="1022" cy="999"/>
            </a:xfrm>
            <a:custGeom>
              <a:avLst/>
              <a:gdLst/>
              <a:ahLst/>
              <a:cxnLst>
                <a:cxn ang="0">
                  <a:pos x="506" y="523"/>
                </a:cxn>
                <a:cxn ang="0">
                  <a:pos x="506" y="0"/>
                </a:cxn>
                <a:cxn ang="0">
                  <a:pos x="511" y="0"/>
                </a:cxn>
                <a:cxn ang="0">
                  <a:pos x="511" y="523"/>
                </a:cxn>
                <a:cxn ang="0">
                  <a:pos x="506" y="523"/>
                </a:cxn>
                <a:cxn ang="0">
                  <a:pos x="507" y="521"/>
                </a:cxn>
                <a:cxn ang="0">
                  <a:pos x="921" y="196"/>
                </a:cxn>
                <a:cxn ang="0">
                  <a:pos x="924" y="200"/>
                </a:cxn>
                <a:cxn ang="0">
                  <a:pos x="510" y="525"/>
                </a:cxn>
                <a:cxn ang="0">
                  <a:pos x="507" y="521"/>
                </a:cxn>
                <a:cxn ang="0">
                  <a:pos x="509" y="521"/>
                </a:cxn>
                <a:cxn ang="0">
                  <a:pos x="1022" y="638"/>
                </a:cxn>
                <a:cxn ang="0">
                  <a:pos x="1021" y="643"/>
                </a:cxn>
                <a:cxn ang="0">
                  <a:pos x="508" y="525"/>
                </a:cxn>
                <a:cxn ang="0">
                  <a:pos x="509" y="521"/>
                </a:cxn>
                <a:cxn ang="0">
                  <a:pos x="511" y="522"/>
                </a:cxn>
                <a:cxn ang="0">
                  <a:pos x="741" y="997"/>
                </a:cxn>
                <a:cxn ang="0">
                  <a:pos x="737" y="999"/>
                </a:cxn>
                <a:cxn ang="0">
                  <a:pos x="506" y="524"/>
                </a:cxn>
                <a:cxn ang="0">
                  <a:pos x="511" y="522"/>
                </a:cxn>
                <a:cxn ang="0">
                  <a:pos x="511" y="524"/>
                </a:cxn>
                <a:cxn ang="0">
                  <a:pos x="285" y="999"/>
                </a:cxn>
                <a:cxn ang="0">
                  <a:pos x="280" y="997"/>
                </a:cxn>
                <a:cxn ang="0">
                  <a:pos x="506" y="522"/>
                </a:cxn>
                <a:cxn ang="0">
                  <a:pos x="511" y="524"/>
                </a:cxn>
                <a:cxn ang="0">
                  <a:pos x="509" y="525"/>
                </a:cxn>
                <a:cxn ang="0">
                  <a:pos x="1" y="643"/>
                </a:cxn>
                <a:cxn ang="0">
                  <a:pos x="0" y="638"/>
                </a:cxn>
                <a:cxn ang="0">
                  <a:pos x="508" y="521"/>
                </a:cxn>
                <a:cxn ang="0">
                  <a:pos x="509" y="525"/>
                </a:cxn>
                <a:cxn ang="0">
                  <a:pos x="507" y="525"/>
                </a:cxn>
                <a:cxn ang="0">
                  <a:pos x="97" y="200"/>
                </a:cxn>
                <a:cxn ang="0">
                  <a:pos x="100" y="196"/>
                </a:cxn>
                <a:cxn ang="0">
                  <a:pos x="510" y="521"/>
                </a:cxn>
                <a:cxn ang="0">
                  <a:pos x="507" y="525"/>
                </a:cxn>
                <a:cxn ang="0">
                  <a:pos x="506" y="523"/>
                </a:cxn>
                <a:cxn ang="0">
                  <a:pos x="506" y="0"/>
                </a:cxn>
                <a:cxn ang="0">
                  <a:pos x="511" y="0"/>
                </a:cxn>
                <a:cxn ang="0">
                  <a:pos x="511" y="523"/>
                </a:cxn>
                <a:cxn ang="0">
                  <a:pos x="506" y="523"/>
                </a:cxn>
              </a:cxnLst>
              <a:rect l="0" t="0" r="r" b="b"/>
              <a:pathLst>
                <a:path w="1022" h="999">
                  <a:moveTo>
                    <a:pt x="506" y="523"/>
                  </a:moveTo>
                  <a:lnTo>
                    <a:pt x="506" y="0"/>
                  </a:lnTo>
                  <a:lnTo>
                    <a:pt x="511" y="0"/>
                  </a:lnTo>
                  <a:lnTo>
                    <a:pt x="511" y="523"/>
                  </a:lnTo>
                  <a:lnTo>
                    <a:pt x="506" y="523"/>
                  </a:lnTo>
                  <a:close/>
                  <a:moveTo>
                    <a:pt x="507" y="521"/>
                  </a:moveTo>
                  <a:lnTo>
                    <a:pt x="921" y="196"/>
                  </a:lnTo>
                  <a:lnTo>
                    <a:pt x="924" y="200"/>
                  </a:lnTo>
                  <a:lnTo>
                    <a:pt x="510" y="525"/>
                  </a:lnTo>
                  <a:lnTo>
                    <a:pt x="507" y="521"/>
                  </a:lnTo>
                  <a:close/>
                  <a:moveTo>
                    <a:pt x="509" y="521"/>
                  </a:moveTo>
                  <a:lnTo>
                    <a:pt x="1022" y="638"/>
                  </a:lnTo>
                  <a:lnTo>
                    <a:pt x="1021" y="643"/>
                  </a:lnTo>
                  <a:lnTo>
                    <a:pt x="508" y="525"/>
                  </a:lnTo>
                  <a:lnTo>
                    <a:pt x="509" y="521"/>
                  </a:lnTo>
                  <a:close/>
                  <a:moveTo>
                    <a:pt x="511" y="522"/>
                  </a:moveTo>
                  <a:lnTo>
                    <a:pt x="741" y="997"/>
                  </a:lnTo>
                  <a:lnTo>
                    <a:pt x="737" y="999"/>
                  </a:lnTo>
                  <a:lnTo>
                    <a:pt x="506" y="524"/>
                  </a:lnTo>
                  <a:lnTo>
                    <a:pt x="511" y="522"/>
                  </a:lnTo>
                  <a:close/>
                  <a:moveTo>
                    <a:pt x="511" y="524"/>
                  </a:moveTo>
                  <a:lnTo>
                    <a:pt x="285" y="999"/>
                  </a:lnTo>
                  <a:lnTo>
                    <a:pt x="280" y="997"/>
                  </a:lnTo>
                  <a:lnTo>
                    <a:pt x="506" y="522"/>
                  </a:lnTo>
                  <a:lnTo>
                    <a:pt x="511" y="524"/>
                  </a:lnTo>
                  <a:close/>
                  <a:moveTo>
                    <a:pt x="509" y="525"/>
                  </a:moveTo>
                  <a:lnTo>
                    <a:pt x="1" y="643"/>
                  </a:lnTo>
                  <a:lnTo>
                    <a:pt x="0" y="638"/>
                  </a:lnTo>
                  <a:lnTo>
                    <a:pt x="508" y="521"/>
                  </a:lnTo>
                  <a:lnTo>
                    <a:pt x="509" y="525"/>
                  </a:lnTo>
                  <a:close/>
                  <a:moveTo>
                    <a:pt x="507" y="525"/>
                  </a:moveTo>
                  <a:lnTo>
                    <a:pt x="97" y="200"/>
                  </a:lnTo>
                  <a:lnTo>
                    <a:pt x="100" y="196"/>
                  </a:lnTo>
                  <a:lnTo>
                    <a:pt x="510" y="521"/>
                  </a:lnTo>
                  <a:lnTo>
                    <a:pt x="507" y="525"/>
                  </a:lnTo>
                  <a:close/>
                  <a:moveTo>
                    <a:pt x="506" y="523"/>
                  </a:moveTo>
                  <a:lnTo>
                    <a:pt x="506" y="0"/>
                  </a:lnTo>
                  <a:lnTo>
                    <a:pt x="511" y="0"/>
                  </a:lnTo>
                  <a:lnTo>
                    <a:pt x="511" y="523"/>
                  </a:lnTo>
                  <a:lnTo>
                    <a:pt x="506" y="523"/>
                  </a:lnTo>
                  <a:close/>
                </a:path>
              </a:pathLst>
            </a:custGeom>
            <a:solidFill>
              <a:srgbClr val="868686"/>
            </a:solidFill>
            <a:ln w="7938"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ca-ES"/>
            </a:p>
          </p:txBody>
        </p:sp>
        <p:sp>
          <p:nvSpPr>
            <p:cNvPr id="121893" name="Freeform 37"/>
            <p:cNvSpPr>
              <a:spLocks/>
            </p:cNvSpPr>
            <p:nvPr/>
          </p:nvSpPr>
          <p:spPr bwMode="auto">
            <a:xfrm>
              <a:off x="4386" y="2047"/>
              <a:ext cx="494" cy="721"/>
            </a:xfrm>
            <a:custGeom>
              <a:avLst/>
              <a:gdLst/>
              <a:ahLst/>
              <a:cxnLst>
                <a:cxn ang="0">
                  <a:pos x="202" y="646"/>
                </a:cxn>
                <a:cxn ang="0">
                  <a:pos x="1018" y="6"/>
                </a:cxn>
                <a:cxn ang="0">
                  <a:pos x="1035" y="1"/>
                </a:cxn>
                <a:cxn ang="0">
                  <a:pos x="1051" y="10"/>
                </a:cxn>
                <a:cxn ang="0">
                  <a:pos x="1675" y="810"/>
                </a:cxn>
                <a:cxn ang="0">
                  <a:pos x="1679" y="834"/>
                </a:cxn>
                <a:cxn ang="0">
                  <a:pos x="1439" y="1410"/>
                </a:cxn>
                <a:cxn ang="0">
                  <a:pos x="1440" y="1398"/>
                </a:cxn>
                <a:cxn ang="0">
                  <a:pos x="1552" y="2326"/>
                </a:cxn>
                <a:cxn ang="0">
                  <a:pos x="1547" y="2344"/>
                </a:cxn>
                <a:cxn ang="0">
                  <a:pos x="1531" y="2352"/>
                </a:cxn>
                <a:cxn ang="0">
                  <a:pos x="507" y="2448"/>
                </a:cxn>
                <a:cxn ang="0">
                  <a:pos x="483" y="2436"/>
                </a:cxn>
                <a:cxn ang="0">
                  <a:pos x="3" y="1572"/>
                </a:cxn>
                <a:cxn ang="0">
                  <a:pos x="1" y="1555"/>
                </a:cxn>
                <a:cxn ang="0">
                  <a:pos x="193" y="659"/>
                </a:cxn>
                <a:cxn ang="0">
                  <a:pos x="221" y="641"/>
                </a:cxn>
                <a:cxn ang="0">
                  <a:pos x="240" y="669"/>
                </a:cxn>
                <a:cxn ang="0">
                  <a:pos x="48" y="1565"/>
                </a:cxn>
                <a:cxn ang="0">
                  <a:pos x="45" y="1549"/>
                </a:cxn>
                <a:cxn ang="0">
                  <a:pos x="525" y="2413"/>
                </a:cxn>
                <a:cxn ang="0">
                  <a:pos x="502" y="2401"/>
                </a:cxn>
                <a:cxn ang="0">
                  <a:pos x="1526" y="2305"/>
                </a:cxn>
                <a:cxn ang="0">
                  <a:pos x="1505" y="2331"/>
                </a:cxn>
                <a:cxn ang="0">
                  <a:pos x="1393" y="1403"/>
                </a:cxn>
                <a:cxn ang="0">
                  <a:pos x="1394" y="1391"/>
                </a:cxn>
                <a:cxn ang="0">
                  <a:pos x="1634" y="815"/>
                </a:cxn>
                <a:cxn ang="0">
                  <a:pos x="1638" y="839"/>
                </a:cxn>
                <a:cxn ang="0">
                  <a:pos x="1014" y="39"/>
                </a:cxn>
                <a:cxn ang="0">
                  <a:pos x="1047" y="43"/>
                </a:cxn>
                <a:cxn ang="0">
                  <a:pos x="231" y="683"/>
                </a:cxn>
                <a:cxn ang="0">
                  <a:pos x="198" y="679"/>
                </a:cxn>
                <a:cxn ang="0">
                  <a:pos x="202" y="646"/>
                </a:cxn>
              </a:cxnLst>
              <a:rect l="0" t="0" r="r" b="b"/>
              <a:pathLst>
                <a:path w="1682" h="2449">
                  <a:moveTo>
                    <a:pt x="202" y="646"/>
                  </a:moveTo>
                  <a:lnTo>
                    <a:pt x="1018" y="6"/>
                  </a:lnTo>
                  <a:cubicBezTo>
                    <a:pt x="1023" y="2"/>
                    <a:pt x="1029" y="0"/>
                    <a:pt x="1035" y="1"/>
                  </a:cubicBezTo>
                  <a:cubicBezTo>
                    <a:pt x="1042" y="1"/>
                    <a:pt x="1047" y="5"/>
                    <a:pt x="1051" y="10"/>
                  </a:cubicBezTo>
                  <a:lnTo>
                    <a:pt x="1675" y="810"/>
                  </a:lnTo>
                  <a:cubicBezTo>
                    <a:pt x="1681" y="817"/>
                    <a:pt x="1682" y="826"/>
                    <a:pt x="1679" y="834"/>
                  </a:cubicBezTo>
                  <a:lnTo>
                    <a:pt x="1439" y="1410"/>
                  </a:lnTo>
                  <a:lnTo>
                    <a:pt x="1440" y="1398"/>
                  </a:lnTo>
                  <a:lnTo>
                    <a:pt x="1552" y="2326"/>
                  </a:lnTo>
                  <a:cubicBezTo>
                    <a:pt x="1553" y="2332"/>
                    <a:pt x="1551" y="2338"/>
                    <a:pt x="1547" y="2344"/>
                  </a:cubicBezTo>
                  <a:cubicBezTo>
                    <a:pt x="1543" y="2349"/>
                    <a:pt x="1537" y="2352"/>
                    <a:pt x="1531" y="2352"/>
                  </a:cubicBezTo>
                  <a:lnTo>
                    <a:pt x="507" y="2448"/>
                  </a:lnTo>
                  <a:cubicBezTo>
                    <a:pt x="497" y="2449"/>
                    <a:pt x="488" y="2444"/>
                    <a:pt x="483" y="2436"/>
                  </a:cubicBezTo>
                  <a:lnTo>
                    <a:pt x="3" y="1572"/>
                  </a:lnTo>
                  <a:cubicBezTo>
                    <a:pt x="1" y="1567"/>
                    <a:pt x="0" y="1561"/>
                    <a:pt x="1" y="1555"/>
                  </a:cubicBezTo>
                  <a:lnTo>
                    <a:pt x="193" y="659"/>
                  </a:lnTo>
                  <a:cubicBezTo>
                    <a:pt x="196" y="646"/>
                    <a:pt x="209" y="638"/>
                    <a:pt x="221" y="641"/>
                  </a:cubicBezTo>
                  <a:cubicBezTo>
                    <a:pt x="234" y="644"/>
                    <a:pt x="243" y="657"/>
                    <a:pt x="240" y="669"/>
                  </a:cubicBezTo>
                  <a:lnTo>
                    <a:pt x="48" y="1565"/>
                  </a:lnTo>
                  <a:lnTo>
                    <a:pt x="45" y="1549"/>
                  </a:lnTo>
                  <a:lnTo>
                    <a:pt x="525" y="2413"/>
                  </a:lnTo>
                  <a:lnTo>
                    <a:pt x="502" y="2401"/>
                  </a:lnTo>
                  <a:lnTo>
                    <a:pt x="1526" y="2305"/>
                  </a:lnTo>
                  <a:lnTo>
                    <a:pt x="1505" y="2331"/>
                  </a:lnTo>
                  <a:lnTo>
                    <a:pt x="1393" y="1403"/>
                  </a:lnTo>
                  <a:cubicBezTo>
                    <a:pt x="1392" y="1399"/>
                    <a:pt x="1393" y="1395"/>
                    <a:pt x="1394" y="1391"/>
                  </a:cubicBezTo>
                  <a:lnTo>
                    <a:pt x="1634" y="815"/>
                  </a:lnTo>
                  <a:lnTo>
                    <a:pt x="1638" y="839"/>
                  </a:lnTo>
                  <a:lnTo>
                    <a:pt x="1014" y="39"/>
                  </a:lnTo>
                  <a:lnTo>
                    <a:pt x="1047" y="43"/>
                  </a:lnTo>
                  <a:lnTo>
                    <a:pt x="231" y="683"/>
                  </a:lnTo>
                  <a:cubicBezTo>
                    <a:pt x="221" y="692"/>
                    <a:pt x="206" y="690"/>
                    <a:pt x="198" y="679"/>
                  </a:cubicBezTo>
                  <a:cubicBezTo>
                    <a:pt x="189" y="669"/>
                    <a:pt x="191" y="654"/>
                    <a:pt x="202" y="646"/>
                  </a:cubicBezTo>
                  <a:close/>
                </a:path>
              </a:pathLst>
            </a:custGeom>
            <a:solidFill>
              <a:srgbClr val="4A7EBB"/>
            </a:solidFill>
            <a:ln w="7938"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ca-ES"/>
            </a:p>
          </p:txBody>
        </p:sp>
        <p:sp>
          <p:nvSpPr>
            <p:cNvPr id="121894" name="Freeform 38"/>
            <p:cNvSpPr>
              <a:spLocks/>
            </p:cNvSpPr>
            <p:nvPr/>
          </p:nvSpPr>
          <p:spPr bwMode="auto">
            <a:xfrm>
              <a:off x="4437" y="2023"/>
              <a:ext cx="481" cy="745"/>
            </a:xfrm>
            <a:custGeom>
              <a:avLst/>
              <a:gdLst/>
              <a:ahLst/>
              <a:cxnLst>
                <a:cxn ang="0">
                  <a:pos x="11" y="712"/>
                </a:cxn>
                <a:cxn ang="0">
                  <a:pos x="843" y="8"/>
                </a:cxn>
                <a:cxn ang="0">
                  <a:pos x="876" y="10"/>
                </a:cxn>
                <a:cxn ang="0">
                  <a:pos x="1628" y="794"/>
                </a:cxn>
                <a:cxn ang="0">
                  <a:pos x="1629" y="826"/>
                </a:cxn>
                <a:cxn ang="0">
                  <a:pos x="1085" y="1466"/>
                </a:cxn>
                <a:cxn ang="0">
                  <a:pos x="1090" y="1448"/>
                </a:cxn>
                <a:cxn ang="0">
                  <a:pos x="1138" y="1928"/>
                </a:cxn>
                <a:cxn ang="0">
                  <a:pos x="1129" y="1950"/>
                </a:cxn>
                <a:cxn ang="0">
                  <a:pos x="345" y="2526"/>
                </a:cxn>
                <a:cxn ang="0">
                  <a:pos x="321" y="2529"/>
                </a:cxn>
                <a:cxn ang="0">
                  <a:pos x="307" y="2510"/>
                </a:cxn>
                <a:cxn ang="0">
                  <a:pos x="179" y="1566"/>
                </a:cxn>
                <a:cxn ang="0">
                  <a:pos x="3" y="735"/>
                </a:cxn>
                <a:cxn ang="0">
                  <a:pos x="22" y="707"/>
                </a:cxn>
                <a:cxn ang="0">
                  <a:pos x="50" y="726"/>
                </a:cxn>
                <a:cxn ang="0">
                  <a:pos x="226" y="1559"/>
                </a:cxn>
                <a:cxn ang="0">
                  <a:pos x="354" y="2503"/>
                </a:cxn>
                <a:cxn ang="0">
                  <a:pos x="316" y="2487"/>
                </a:cxn>
                <a:cxn ang="0">
                  <a:pos x="1100" y="1911"/>
                </a:cxn>
                <a:cxn ang="0">
                  <a:pos x="1091" y="1933"/>
                </a:cxn>
                <a:cxn ang="0">
                  <a:pos x="1043" y="1453"/>
                </a:cxn>
                <a:cxn ang="0">
                  <a:pos x="1048" y="1435"/>
                </a:cxn>
                <a:cxn ang="0">
                  <a:pos x="1592" y="795"/>
                </a:cxn>
                <a:cxn ang="0">
                  <a:pos x="1593" y="827"/>
                </a:cxn>
                <a:cxn ang="0">
                  <a:pos x="841" y="43"/>
                </a:cxn>
                <a:cxn ang="0">
                  <a:pos x="874" y="45"/>
                </a:cxn>
                <a:cxn ang="0">
                  <a:pos x="42" y="749"/>
                </a:cxn>
                <a:cxn ang="0">
                  <a:pos x="8" y="746"/>
                </a:cxn>
                <a:cxn ang="0">
                  <a:pos x="11" y="712"/>
                </a:cxn>
              </a:cxnLst>
              <a:rect l="0" t="0" r="r" b="b"/>
              <a:pathLst>
                <a:path w="1637" h="2532">
                  <a:moveTo>
                    <a:pt x="11" y="712"/>
                  </a:moveTo>
                  <a:lnTo>
                    <a:pt x="843" y="8"/>
                  </a:lnTo>
                  <a:cubicBezTo>
                    <a:pt x="853" y="0"/>
                    <a:pt x="867" y="1"/>
                    <a:pt x="876" y="10"/>
                  </a:cubicBezTo>
                  <a:lnTo>
                    <a:pt x="1628" y="794"/>
                  </a:lnTo>
                  <a:cubicBezTo>
                    <a:pt x="1636" y="803"/>
                    <a:pt x="1637" y="817"/>
                    <a:pt x="1629" y="826"/>
                  </a:cubicBezTo>
                  <a:lnTo>
                    <a:pt x="1085" y="1466"/>
                  </a:lnTo>
                  <a:lnTo>
                    <a:pt x="1090" y="1448"/>
                  </a:lnTo>
                  <a:lnTo>
                    <a:pt x="1138" y="1928"/>
                  </a:lnTo>
                  <a:cubicBezTo>
                    <a:pt x="1139" y="1937"/>
                    <a:pt x="1136" y="1945"/>
                    <a:pt x="1129" y="1950"/>
                  </a:cubicBezTo>
                  <a:lnTo>
                    <a:pt x="345" y="2526"/>
                  </a:lnTo>
                  <a:cubicBezTo>
                    <a:pt x="338" y="2531"/>
                    <a:pt x="329" y="2532"/>
                    <a:pt x="321" y="2529"/>
                  </a:cubicBezTo>
                  <a:cubicBezTo>
                    <a:pt x="313" y="2525"/>
                    <a:pt x="308" y="2518"/>
                    <a:pt x="307" y="2510"/>
                  </a:cubicBezTo>
                  <a:lnTo>
                    <a:pt x="179" y="1566"/>
                  </a:lnTo>
                  <a:lnTo>
                    <a:pt x="3" y="735"/>
                  </a:lnTo>
                  <a:cubicBezTo>
                    <a:pt x="0" y="722"/>
                    <a:pt x="9" y="710"/>
                    <a:pt x="22" y="707"/>
                  </a:cubicBezTo>
                  <a:cubicBezTo>
                    <a:pt x="34" y="704"/>
                    <a:pt x="47" y="713"/>
                    <a:pt x="50" y="726"/>
                  </a:cubicBezTo>
                  <a:lnTo>
                    <a:pt x="226" y="1559"/>
                  </a:lnTo>
                  <a:lnTo>
                    <a:pt x="354" y="2503"/>
                  </a:lnTo>
                  <a:lnTo>
                    <a:pt x="316" y="2487"/>
                  </a:lnTo>
                  <a:lnTo>
                    <a:pt x="1100" y="1911"/>
                  </a:lnTo>
                  <a:lnTo>
                    <a:pt x="1091" y="1933"/>
                  </a:lnTo>
                  <a:lnTo>
                    <a:pt x="1043" y="1453"/>
                  </a:lnTo>
                  <a:cubicBezTo>
                    <a:pt x="1042" y="1446"/>
                    <a:pt x="1044" y="1440"/>
                    <a:pt x="1048" y="1435"/>
                  </a:cubicBezTo>
                  <a:lnTo>
                    <a:pt x="1592" y="795"/>
                  </a:lnTo>
                  <a:lnTo>
                    <a:pt x="1593" y="827"/>
                  </a:lnTo>
                  <a:lnTo>
                    <a:pt x="841" y="43"/>
                  </a:lnTo>
                  <a:lnTo>
                    <a:pt x="874" y="45"/>
                  </a:lnTo>
                  <a:lnTo>
                    <a:pt x="42" y="749"/>
                  </a:lnTo>
                  <a:cubicBezTo>
                    <a:pt x="32" y="757"/>
                    <a:pt x="17" y="756"/>
                    <a:pt x="8" y="746"/>
                  </a:cubicBezTo>
                  <a:cubicBezTo>
                    <a:pt x="0" y="736"/>
                    <a:pt x="1" y="721"/>
                    <a:pt x="11" y="712"/>
                  </a:cubicBezTo>
                  <a:close/>
                </a:path>
              </a:pathLst>
            </a:custGeom>
            <a:solidFill>
              <a:srgbClr val="BE4B48"/>
            </a:solidFill>
            <a:ln w="7938" cap="flat">
              <a:solidFill>
                <a:srgbClr val="BE4B48"/>
              </a:solidFill>
              <a:prstDash val="solid"/>
              <a:bevel/>
              <a:headEnd/>
              <a:tailEnd/>
            </a:ln>
          </p:spPr>
          <p:txBody>
            <a:bodyPr vert="horz" wrap="square" lIns="91440" tIns="45720" rIns="91440" bIns="45720" numCol="1" anchor="t" anchorCtr="0" compatLnSpc="1">
              <a:prstTxWarp prst="textNoShape">
                <a:avLst/>
              </a:prstTxWarp>
            </a:bodyPr>
            <a:lstStyle/>
            <a:p>
              <a:endParaRPr lang="ca-ES"/>
            </a:p>
          </p:txBody>
        </p:sp>
        <p:sp>
          <p:nvSpPr>
            <p:cNvPr id="121895" name="Freeform 39"/>
            <p:cNvSpPr>
              <a:spLocks/>
            </p:cNvSpPr>
            <p:nvPr/>
          </p:nvSpPr>
          <p:spPr bwMode="auto">
            <a:xfrm>
              <a:off x="4405" y="2212"/>
              <a:ext cx="429" cy="693"/>
            </a:xfrm>
            <a:custGeom>
              <a:avLst/>
              <a:gdLst/>
              <a:ahLst/>
              <a:cxnLst>
                <a:cxn ang="0">
                  <a:pos x="582" y="442"/>
                </a:cxn>
                <a:cxn ang="0">
                  <a:pos x="950" y="10"/>
                </a:cxn>
                <a:cxn ang="0">
                  <a:pos x="974" y="2"/>
                </a:cxn>
                <a:cxn ang="0">
                  <a:pos x="992" y="19"/>
                </a:cxn>
                <a:cxn ang="0">
                  <a:pos x="1152" y="627"/>
                </a:cxn>
                <a:cxn ang="0">
                  <a:pos x="1151" y="640"/>
                </a:cxn>
                <a:cxn ang="0">
                  <a:pos x="1103" y="800"/>
                </a:cxn>
                <a:cxn ang="0">
                  <a:pos x="1103" y="785"/>
                </a:cxn>
                <a:cxn ang="0">
                  <a:pos x="1455" y="1697"/>
                </a:cxn>
                <a:cxn ang="0">
                  <a:pos x="1443" y="1727"/>
                </a:cxn>
                <a:cxn ang="0">
                  <a:pos x="227" y="2351"/>
                </a:cxn>
                <a:cxn ang="0">
                  <a:pos x="205" y="2351"/>
                </a:cxn>
                <a:cxn ang="0">
                  <a:pos x="193" y="2333"/>
                </a:cxn>
                <a:cxn ang="0">
                  <a:pos x="1" y="989"/>
                </a:cxn>
                <a:cxn ang="0">
                  <a:pos x="8" y="968"/>
                </a:cxn>
                <a:cxn ang="0">
                  <a:pos x="584" y="440"/>
                </a:cxn>
                <a:cxn ang="0">
                  <a:pos x="618" y="441"/>
                </a:cxn>
                <a:cxn ang="0">
                  <a:pos x="617" y="475"/>
                </a:cxn>
                <a:cxn ang="0">
                  <a:pos x="41" y="1003"/>
                </a:cxn>
                <a:cxn ang="0">
                  <a:pos x="48" y="982"/>
                </a:cxn>
                <a:cxn ang="0">
                  <a:pos x="240" y="2326"/>
                </a:cxn>
                <a:cxn ang="0">
                  <a:pos x="206" y="2308"/>
                </a:cxn>
                <a:cxn ang="0">
                  <a:pos x="1422" y="1684"/>
                </a:cxn>
                <a:cxn ang="0">
                  <a:pos x="1410" y="1714"/>
                </a:cxn>
                <a:cxn ang="0">
                  <a:pos x="1058" y="802"/>
                </a:cxn>
                <a:cxn ang="0">
                  <a:pos x="1057" y="787"/>
                </a:cxn>
                <a:cxn ang="0">
                  <a:pos x="1105" y="627"/>
                </a:cxn>
                <a:cxn ang="0">
                  <a:pos x="1105" y="640"/>
                </a:cxn>
                <a:cxn ang="0">
                  <a:pos x="945" y="32"/>
                </a:cxn>
                <a:cxn ang="0">
                  <a:pos x="987" y="41"/>
                </a:cxn>
                <a:cxn ang="0">
                  <a:pos x="619" y="473"/>
                </a:cxn>
                <a:cxn ang="0">
                  <a:pos x="585" y="476"/>
                </a:cxn>
                <a:cxn ang="0">
                  <a:pos x="582" y="442"/>
                </a:cxn>
              </a:cxnLst>
              <a:rect l="0" t="0" r="r" b="b"/>
              <a:pathLst>
                <a:path w="1459" h="2354">
                  <a:moveTo>
                    <a:pt x="582" y="442"/>
                  </a:moveTo>
                  <a:lnTo>
                    <a:pt x="950" y="10"/>
                  </a:lnTo>
                  <a:cubicBezTo>
                    <a:pt x="956" y="3"/>
                    <a:pt x="965" y="0"/>
                    <a:pt x="974" y="2"/>
                  </a:cubicBezTo>
                  <a:cubicBezTo>
                    <a:pt x="983" y="4"/>
                    <a:pt x="989" y="11"/>
                    <a:pt x="992" y="19"/>
                  </a:cubicBezTo>
                  <a:lnTo>
                    <a:pt x="1152" y="627"/>
                  </a:lnTo>
                  <a:cubicBezTo>
                    <a:pt x="1153" y="632"/>
                    <a:pt x="1153" y="636"/>
                    <a:pt x="1151" y="640"/>
                  </a:cubicBezTo>
                  <a:lnTo>
                    <a:pt x="1103" y="800"/>
                  </a:lnTo>
                  <a:lnTo>
                    <a:pt x="1103" y="785"/>
                  </a:lnTo>
                  <a:lnTo>
                    <a:pt x="1455" y="1697"/>
                  </a:lnTo>
                  <a:cubicBezTo>
                    <a:pt x="1459" y="1708"/>
                    <a:pt x="1454" y="1721"/>
                    <a:pt x="1443" y="1727"/>
                  </a:cubicBezTo>
                  <a:lnTo>
                    <a:pt x="227" y="2351"/>
                  </a:lnTo>
                  <a:cubicBezTo>
                    <a:pt x="221" y="2354"/>
                    <a:pt x="212" y="2354"/>
                    <a:pt x="205" y="2351"/>
                  </a:cubicBezTo>
                  <a:cubicBezTo>
                    <a:pt x="199" y="2347"/>
                    <a:pt x="194" y="2341"/>
                    <a:pt x="193" y="2333"/>
                  </a:cubicBezTo>
                  <a:lnTo>
                    <a:pt x="1" y="989"/>
                  </a:lnTo>
                  <a:cubicBezTo>
                    <a:pt x="0" y="981"/>
                    <a:pt x="2" y="973"/>
                    <a:pt x="8" y="968"/>
                  </a:cubicBezTo>
                  <a:lnTo>
                    <a:pt x="584" y="440"/>
                  </a:lnTo>
                  <a:cubicBezTo>
                    <a:pt x="594" y="431"/>
                    <a:pt x="609" y="431"/>
                    <a:pt x="618" y="441"/>
                  </a:cubicBezTo>
                  <a:cubicBezTo>
                    <a:pt x="627" y="451"/>
                    <a:pt x="626" y="466"/>
                    <a:pt x="617" y="475"/>
                  </a:cubicBezTo>
                  <a:lnTo>
                    <a:pt x="41" y="1003"/>
                  </a:lnTo>
                  <a:lnTo>
                    <a:pt x="48" y="982"/>
                  </a:lnTo>
                  <a:lnTo>
                    <a:pt x="240" y="2326"/>
                  </a:lnTo>
                  <a:lnTo>
                    <a:pt x="206" y="2308"/>
                  </a:lnTo>
                  <a:lnTo>
                    <a:pt x="1422" y="1684"/>
                  </a:lnTo>
                  <a:lnTo>
                    <a:pt x="1410" y="1714"/>
                  </a:lnTo>
                  <a:lnTo>
                    <a:pt x="1058" y="802"/>
                  </a:lnTo>
                  <a:cubicBezTo>
                    <a:pt x="1056" y="797"/>
                    <a:pt x="1056" y="792"/>
                    <a:pt x="1057" y="787"/>
                  </a:cubicBezTo>
                  <a:lnTo>
                    <a:pt x="1105" y="627"/>
                  </a:lnTo>
                  <a:lnTo>
                    <a:pt x="1105" y="640"/>
                  </a:lnTo>
                  <a:lnTo>
                    <a:pt x="945" y="32"/>
                  </a:lnTo>
                  <a:lnTo>
                    <a:pt x="987" y="41"/>
                  </a:lnTo>
                  <a:lnTo>
                    <a:pt x="619" y="473"/>
                  </a:lnTo>
                  <a:cubicBezTo>
                    <a:pt x="610" y="483"/>
                    <a:pt x="595" y="484"/>
                    <a:pt x="585" y="476"/>
                  </a:cubicBezTo>
                  <a:cubicBezTo>
                    <a:pt x="575" y="467"/>
                    <a:pt x="574" y="452"/>
                    <a:pt x="582" y="442"/>
                  </a:cubicBezTo>
                  <a:close/>
                </a:path>
              </a:pathLst>
            </a:custGeom>
            <a:solidFill>
              <a:srgbClr val="98B954"/>
            </a:solidFill>
            <a:ln w="7938" cap="flat">
              <a:solidFill>
                <a:srgbClr val="98B954"/>
              </a:solidFill>
              <a:prstDash val="solid"/>
              <a:bevel/>
              <a:headEnd/>
              <a:tailEnd/>
            </a:ln>
          </p:spPr>
          <p:txBody>
            <a:bodyPr vert="horz" wrap="square" lIns="91440" tIns="45720" rIns="91440" bIns="45720" numCol="1" anchor="t" anchorCtr="0" compatLnSpc="1">
              <a:prstTxWarp prst="textNoShape">
                <a:avLst/>
              </a:prstTxWarp>
            </a:bodyPr>
            <a:lstStyle/>
            <a:p>
              <a:endParaRPr lang="ca-ES"/>
            </a:p>
          </p:txBody>
        </p:sp>
        <p:sp>
          <p:nvSpPr>
            <p:cNvPr id="121896" name="Freeform 40"/>
            <p:cNvSpPr>
              <a:spLocks/>
            </p:cNvSpPr>
            <p:nvPr/>
          </p:nvSpPr>
          <p:spPr bwMode="auto">
            <a:xfrm>
              <a:off x="4385" y="2240"/>
              <a:ext cx="406" cy="670"/>
            </a:xfrm>
            <a:custGeom>
              <a:avLst/>
              <a:gdLst/>
              <a:ahLst/>
              <a:cxnLst>
                <a:cxn ang="0">
                  <a:pos x="680" y="377"/>
                </a:cxn>
                <a:cxn ang="0">
                  <a:pos x="1016" y="9"/>
                </a:cxn>
                <a:cxn ang="0">
                  <a:pos x="1038" y="2"/>
                </a:cxn>
                <a:cxn ang="0">
                  <a:pos x="1056" y="17"/>
                </a:cxn>
                <a:cxn ang="0">
                  <a:pos x="1248" y="513"/>
                </a:cxn>
                <a:cxn ang="0">
                  <a:pos x="1245" y="535"/>
                </a:cxn>
                <a:cxn ang="0">
                  <a:pos x="1133" y="695"/>
                </a:cxn>
                <a:cxn ang="0">
                  <a:pos x="1136" y="673"/>
                </a:cxn>
                <a:cxn ang="0">
                  <a:pos x="1376" y="1297"/>
                </a:cxn>
                <a:cxn ang="0">
                  <a:pos x="1369" y="1323"/>
                </a:cxn>
                <a:cxn ang="0">
                  <a:pos x="297" y="2267"/>
                </a:cxn>
                <a:cxn ang="0">
                  <a:pos x="274" y="2272"/>
                </a:cxn>
                <a:cxn ang="0">
                  <a:pos x="258" y="2254"/>
                </a:cxn>
                <a:cxn ang="0">
                  <a:pos x="2" y="910"/>
                </a:cxn>
                <a:cxn ang="0">
                  <a:pos x="11" y="886"/>
                </a:cxn>
                <a:cxn ang="0">
                  <a:pos x="683" y="374"/>
                </a:cxn>
                <a:cxn ang="0">
                  <a:pos x="717" y="379"/>
                </a:cxn>
                <a:cxn ang="0">
                  <a:pos x="712" y="413"/>
                </a:cxn>
                <a:cxn ang="0">
                  <a:pos x="40" y="925"/>
                </a:cxn>
                <a:cxn ang="0">
                  <a:pos x="49" y="901"/>
                </a:cxn>
                <a:cxn ang="0">
                  <a:pos x="305" y="2245"/>
                </a:cxn>
                <a:cxn ang="0">
                  <a:pos x="266" y="2231"/>
                </a:cxn>
                <a:cxn ang="0">
                  <a:pos x="1338" y="1287"/>
                </a:cxn>
                <a:cxn ang="0">
                  <a:pos x="1331" y="1314"/>
                </a:cxn>
                <a:cxn ang="0">
                  <a:pos x="1091" y="690"/>
                </a:cxn>
                <a:cxn ang="0">
                  <a:pos x="1094" y="668"/>
                </a:cxn>
                <a:cxn ang="0">
                  <a:pos x="1206" y="508"/>
                </a:cxn>
                <a:cxn ang="0">
                  <a:pos x="1203" y="530"/>
                </a:cxn>
                <a:cxn ang="0">
                  <a:pos x="1011" y="34"/>
                </a:cxn>
                <a:cxn ang="0">
                  <a:pos x="1051" y="42"/>
                </a:cxn>
                <a:cxn ang="0">
                  <a:pos x="715" y="410"/>
                </a:cxn>
                <a:cxn ang="0">
                  <a:pos x="681" y="411"/>
                </a:cxn>
                <a:cxn ang="0">
                  <a:pos x="680" y="377"/>
                </a:cxn>
              </a:cxnLst>
              <a:rect l="0" t="0" r="r" b="b"/>
              <a:pathLst>
                <a:path w="1379" h="2275">
                  <a:moveTo>
                    <a:pt x="680" y="377"/>
                  </a:moveTo>
                  <a:lnTo>
                    <a:pt x="1016" y="9"/>
                  </a:lnTo>
                  <a:cubicBezTo>
                    <a:pt x="1021" y="3"/>
                    <a:pt x="1030" y="0"/>
                    <a:pt x="1038" y="2"/>
                  </a:cubicBezTo>
                  <a:cubicBezTo>
                    <a:pt x="1046" y="3"/>
                    <a:pt x="1053" y="9"/>
                    <a:pt x="1056" y="17"/>
                  </a:cubicBezTo>
                  <a:lnTo>
                    <a:pt x="1248" y="513"/>
                  </a:lnTo>
                  <a:cubicBezTo>
                    <a:pt x="1251" y="520"/>
                    <a:pt x="1250" y="529"/>
                    <a:pt x="1245" y="535"/>
                  </a:cubicBezTo>
                  <a:lnTo>
                    <a:pt x="1133" y="695"/>
                  </a:lnTo>
                  <a:lnTo>
                    <a:pt x="1136" y="673"/>
                  </a:lnTo>
                  <a:lnTo>
                    <a:pt x="1376" y="1297"/>
                  </a:lnTo>
                  <a:cubicBezTo>
                    <a:pt x="1379" y="1306"/>
                    <a:pt x="1377" y="1317"/>
                    <a:pt x="1369" y="1323"/>
                  </a:cubicBezTo>
                  <a:lnTo>
                    <a:pt x="297" y="2267"/>
                  </a:lnTo>
                  <a:cubicBezTo>
                    <a:pt x="291" y="2273"/>
                    <a:pt x="282" y="2275"/>
                    <a:pt x="274" y="2272"/>
                  </a:cubicBezTo>
                  <a:cubicBezTo>
                    <a:pt x="266" y="2269"/>
                    <a:pt x="260" y="2262"/>
                    <a:pt x="258" y="2254"/>
                  </a:cubicBezTo>
                  <a:lnTo>
                    <a:pt x="2" y="910"/>
                  </a:lnTo>
                  <a:cubicBezTo>
                    <a:pt x="0" y="901"/>
                    <a:pt x="4" y="892"/>
                    <a:pt x="11" y="886"/>
                  </a:cubicBezTo>
                  <a:lnTo>
                    <a:pt x="683" y="374"/>
                  </a:lnTo>
                  <a:cubicBezTo>
                    <a:pt x="693" y="366"/>
                    <a:pt x="709" y="368"/>
                    <a:pt x="717" y="379"/>
                  </a:cubicBezTo>
                  <a:cubicBezTo>
                    <a:pt x="725" y="389"/>
                    <a:pt x="723" y="405"/>
                    <a:pt x="712" y="413"/>
                  </a:cubicBezTo>
                  <a:lnTo>
                    <a:pt x="40" y="925"/>
                  </a:lnTo>
                  <a:lnTo>
                    <a:pt x="49" y="901"/>
                  </a:lnTo>
                  <a:lnTo>
                    <a:pt x="305" y="2245"/>
                  </a:lnTo>
                  <a:lnTo>
                    <a:pt x="266" y="2231"/>
                  </a:lnTo>
                  <a:lnTo>
                    <a:pt x="1338" y="1287"/>
                  </a:lnTo>
                  <a:lnTo>
                    <a:pt x="1331" y="1314"/>
                  </a:lnTo>
                  <a:lnTo>
                    <a:pt x="1091" y="690"/>
                  </a:lnTo>
                  <a:cubicBezTo>
                    <a:pt x="1088" y="683"/>
                    <a:pt x="1089" y="674"/>
                    <a:pt x="1094" y="668"/>
                  </a:cubicBezTo>
                  <a:lnTo>
                    <a:pt x="1206" y="508"/>
                  </a:lnTo>
                  <a:lnTo>
                    <a:pt x="1203" y="530"/>
                  </a:lnTo>
                  <a:lnTo>
                    <a:pt x="1011" y="34"/>
                  </a:lnTo>
                  <a:lnTo>
                    <a:pt x="1051" y="42"/>
                  </a:lnTo>
                  <a:lnTo>
                    <a:pt x="715" y="410"/>
                  </a:lnTo>
                  <a:cubicBezTo>
                    <a:pt x="706" y="419"/>
                    <a:pt x="691" y="420"/>
                    <a:pt x="681" y="411"/>
                  </a:cubicBezTo>
                  <a:cubicBezTo>
                    <a:pt x="671" y="402"/>
                    <a:pt x="671" y="387"/>
                    <a:pt x="680" y="377"/>
                  </a:cubicBezTo>
                  <a:close/>
                </a:path>
              </a:pathLst>
            </a:custGeom>
            <a:solidFill>
              <a:srgbClr val="7D60A0"/>
            </a:solidFill>
            <a:ln w="7938" cap="flat">
              <a:solidFill>
                <a:srgbClr val="7D60A0"/>
              </a:solidFill>
              <a:prstDash val="solid"/>
              <a:bevel/>
              <a:headEnd/>
              <a:tailEnd/>
            </a:ln>
          </p:spPr>
          <p:txBody>
            <a:bodyPr vert="horz" wrap="square" lIns="91440" tIns="45720" rIns="91440" bIns="45720" numCol="1" anchor="t" anchorCtr="0" compatLnSpc="1">
              <a:prstTxWarp prst="textNoShape">
                <a:avLst/>
              </a:prstTxWarp>
            </a:bodyPr>
            <a:lstStyle/>
            <a:p>
              <a:endParaRPr lang="ca-ES"/>
            </a:p>
          </p:txBody>
        </p:sp>
        <p:sp>
          <p:nvSpPr>
            <p:cNvPr id="121897" name="Rectangle 41"/>
            <p:cNvSpPr>
              <a:spLocks noChangeArrowheads="1"/>
            </p:cNvSpPr>
            <p:nvPr/>
          </p:nvSpPr>
          <p:spPr bwMode="auto">
            <a:xfrm>
              <a:off x="4490" y="1820"/>
              <a:ext cx="518"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a:ln>
                    <a:noFill/>
                  </a:ln>
                  <a:solidFill>
                    <a:srgbClr val="000000"/>
                  </a:solidFill>
                  <a:effectLst/>
                  <a:latin typeface="Arial" pitchFamily="34" charset="0"/>
                  <a:cs typeface="Arial" pitchFamily="34" charset="0"/>
                </a:rPr>
                <a:t>Intensidad de olor</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1898" name="Rectangle 42"/>
            <p:cNvSpPr>
              <a:spLocks noChangeArrowheads="1"/>
            </p:cNvSpPr>
            <p:nvPr/>
          </p:nvSpPr>
          <p:spPr bwMode="auto">
            <a:xfrm>
              <a:off x="5122" y="2065"/>
              <a:ext cx="331"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ES" sz="800">
                  <a:solidFill>
                    <a:srgbClr val="000000"/>
                  </a:solidFill>
                  <a:latin typeface="Arial" pitchFamily="34" charset="0"/>
                  <a:cs typeface="Arial" pitchFamily="34" charset="0"/>
                </a:rPr>
                <a:t>Olor animal</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1899" name="Rectangle 43"/>
            <p:cNvSpPr>
              <a:spLocks noChangeArrowheads="1"/>
            </p:cNvSpPr>
            <p:nvPr/>
          </p:nvSpPr>
          <p:spPr bwMode="auto">
            <a:xfrm>
              <a:off x="5228" y="2527"/>
              <a:ext cx="255"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dirty="0">
                  <a:ln>
                    <a:noFill/>
                  </a:ln>
                  <a:solidFill>
                    <a:srgbClr val="000000"/>
                  </a:solidFill>
                  <a:effectLst/>
                  <a:latin typeface="Arial" pitchFamily="34" charset="0"/>
                  <a:cs typeface="Arial" pitchFamily="34" charset="0"/>
                </a:rPr>
                <a:t>Olor raro</a:t>
              </a: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121900" name="Rectangle 44"/>
            <p:cNvSpPr>
              <a:spLocks noChangeArrowheads="1"/>
            </p:cNvSpPr>
            <p:nvPr/>
          </p:nvSpPr>
          <p:spPr bwMode="auto">
            <a:xfrm>
              <a:off x="4931" y="2897"/>
              <a:ext cx="550"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a:ln>
                    <a:noFill/>
                  </a:ln>
                  <a:solidFill>
                    <a:srgbClr val="000000"/>
                  </a:solidFill>
                  <a:effectLst/>
                  <a:latin typeface="Arial" pitchFamily="34" charset="0"/>
                  <a:cs typeface="Arial" pitchFamily="34" charset="0"/>
                </a:rPr>
                <a:t>Intensidad de color</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1901" name="Rectangle 45"/>
            <p:cNvSpPr>
              <a:spLocks noChangeArrowheads="1"/>
            </p:cNvSpPr>
            <p:nvPr/>
          </p:nvSpPr>
          <p:spPr bwMode="auto">
            <a:xfrm>
              <a:off x="4183" y="2897"/>
              <a:ext cx="136"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a:ln>
                    <a:noFill/>
                  </a:ln>
                  <a:solidFill>
                    <a:srgbClr val="000000"/>
                  </a:solidFill>
                  <a:effectLst/>
                  <a:latin typeface="Arial" pitchFamily="34" charset="0"/>
                  <a:cs typeface="Arial" pitchFamily="34" charset="0"/>
                </a:rPr>
                <a:t>brillo</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1902" name="Rectangle 46"/>
            <p:cNvSpPr>
              <a:spLocks noChangeArrowheads="1"/>
            </p:cNvSpPr>
            <p:nvPr/>
          </p:nvSpPr>
          <p:spPr bwMode="auto">
            <a:xfrm>
              <a:off x="3646" y="2527"/>
              <a:ext cx="563"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a:ln>
                    <a:noFill/>
                  </a:ln>
                  <a:solidFill>
                    <a:srgbClr val="000000"/>
                  </a:solidFill>
                  <a:effectLst/>
                  <a:latin typeface="Arial" pitchFamily="34" charset="0"/>
                  <a:cs typeface="Arial" pitchFamily="34" charset="0"/>
                </a:rPr>
                <a:t>Apariencia granular</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1903" name="Rectangle 47"/>
            <p:cNvSpPr>
              <a:spLocks noChangeArrowheads="1"/>
            </p:cNvSpPr>
            <p:nvPr/>
          </p:nvSpPr>
          <p:spPr bwMode="auto">
            <a:xfrm>
              <a:off x="3867" y="2065"/>
              <a:ext cx="484"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0" i="0" u="none" strike="noStrike" cap="none" normalizeH="0" baseline="0">
                  <a:ln>
                    <a:noFill/>
                  </a:ln>
                  <a:solidFill>
                    <a:srgbClr val="000000"/>
                  </a:solidFill>
                  <a:effectLst/>
                  <a:latin typeface="Arial" pitchFamily="34" charset="0"/>
                  <a:cs typeface="Arial" pitchFamily="34" charset="0"/>
                </a:rPr>
                <a:t>Dureza de corte)</a:t>
              </a:r>
              <a:endParaRPr kumimoji="0" lang="es-ES" sz="1800" b="0" i="0" u="none" strike="noStrike" cap="none" normalizeH="0" baseline="0">
                <a:ln>
                  <a:noFill/>
                </a:ln>
                <a:solidFill>
                  <a:schemeClr val="tx1"/>
                </a:solidFill>
                <a:effectLst/>
                <a:latin typeface="Arial" pitchFamily="34" charset="0"/>
                <a:cs typeface="Arial" pitchFamily="34" charset="0"/>
              </a:endParaRPr>
            </a:p>
          </p:txBody>
        </p:sp>
        <p:sp>
          <p:nvSpPr>
            <p:cNvPr id="121904" name="Freeform 48"/>
            <p:cNvSpPr>
              <a:spLocks/>
            </p:cNvSpPr>
            <p:nvPr/>
          </p:nvSpPr>
          <p:spPr bwMode="auto">
            <a:xfrm>
              <a:off x="3774" y="3135"/>
              <a:ext cx="137" cy="14"/>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4A7EBB"/>
            </a:solidFill>
            <a:ln w="7938" cap="flat">
              <a:solidFill>
                <a:srgbClr val="4A7EBB"/>
              </a:solidFill>
              <a:prstDash val="solid"/>
              <a:bevel/>
              <a:headEnd/>
              <a:tailEnd/>
            </a:ln>
          </p:spPr>
          <p:txBody>
            <a:bodyPr vert="horz" wrap="square" lIns="91440" tIns="45720" rIns="91440" bIns="45720" numCol="1" anchor="t" anchorCtr="0" compatLnSpc="1">
              <a:prstTxWarp prst="textNoShape">
                <a:avLst/>
              </a:prstTxWarp>
            </a:bodyPr>
            <a:lstStyle/>
            <a:p>
              <a:endParaRPr lang="ca-ES"/>
            </a:p>
          </p:txBody>
        </p:sp>
        <p:sp>
          <p:nvSpPr>
            <p:cNvPr id="121905" name="Rectangle 49"/>
            <p:cNvSpPr>
              <a:spLocks noChangeArrowheads="1"/>
            </p:cNvSpPr>
            <p:nvPr/>
          </p:nvSpPr>
          <p:spPr bwMode="auto">
            <a:xfrm>
              <a:off x="3918" y="3112"/>
              <a:ext cx="137"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sz="800" b="0" i="0" u="none" strike="noStrike" cap="none" normalizeH="0" baseline="0" dirty="0">
                  <a:ln>
                    <a:noFill/>
                  </a:ln>
                  <a:solidFill>
                    <a:srgbClr val="000000"/>
                  </a:solidFill>
                  <a:effectLst/>
                  <a:latin typeface="Arial" pitchFamily="34" charset="0"/>
                  <a:cs typeface="Arial" pitchFamily="34" charset="0"/>
                </a:rPr>
                <a:t>vaca</a:t>
              </a:r>
              <a:endParaRPr kumimoji="0" lang="ca-ES" sz="1800" b="0" i="0" u="none" strike="noStrike" cap="none" normalizeH="0" baseline="0" dirty="0">
                <a:ln>
                  <a:noFill/>
                </a:ln>
                <a:solidFill>
                  <a:schemeClr val="tx1"/>
                </a:solidFill>
                <a:effectLst/>
                <a:latin typeface="Arial" pitchFamily="34" charset="0"/>
                <a:cs typeface="Arial" pitchFamily="34" charset="0"/>
              </a:endParaRPr>
            </a:p>
          </p:txBody>
        </p:sp>
        <p:sp>
          <p:nvSpPr>
            <p:cNvPr id="121906" name="Freeform 50"/>
            <p:cNvSpPr>
              <a:spLocks/>
            </p:cNvSpPr>
            <p:nvPr/>
          </p:nvSpPr>
          <p:spPr bwMode="auto">
            <a:xfrm>
              <a:off x="4103" y="3135"/>
              <a:ext cx="137" cy="14"/>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BE4B48"/>
            </a:solidFill>
            <a:ln w="7938" cap="flat">
              <a:solidFill>
                <a:srgbClr val="BE4B48"/>
              </a:solidFill>
              <a:prstDash val="solid"/>
              <a:bevel/>
              <a:headEnd/>
              <a:tailEnd/>
            </a:ln>
          </p:spPr>
          <p:txBody>
            <a:bodyPr vert="horz" wrap="square" lIns="91440" tIns="45720" rIns="91440" bIns="45720" numCol="1" anchor="t" anchorCtr="0" compatLnSpc="1">
              <a:prstTxWarp prst="textNoShape">
                <a:avLst/>
              </a:prstTxWarp>
            </a:bodyPr>
            <a:lstStyle/>
            <a:p>
              <a:endParaRPr lang="ca-ES"/>
            </a:p>
          </p:txBody>
        </p:sp>
        <p:sp>
          <p:nvSpPr>
            <p:cNvPr id="121907" name="Rectangle 51"/>
            <p:cNvSpPr>
              <a:spLocks noChangeArrowheads="1"/>
            </p:cNvSpPr>
            <p:nvPr/>
          </p:nvSpPr>
          <p:spPr bwMode="auto">
            <a:xfrm>
              <a:off x="4246" y="3112"/>
              <a:ext cx="323" cy="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sz="700" b="0" i="0" u="none" strike="noStrike" cap="none" normalizeH="0" baseline="0" dirty="0">
                  <a:ln>
                    <a:noFill/>
                  </a:ln>
                  <a:solidFill>
                    <a:srgbClr val="000000"/>
                  </a:solidFill>
                  <a:effectLst/>
                  <a:latin typeface="Arial" pitchFamily="34" charset="0"/>
                  <a:cs typeface="Arial" pitchFamily="34" charset="0"/>
                </a:rPr>
                <a:t>vaca/</a:t>
              </a:r>
              <a:r>
                <a:rPr kumimoji="0" lang="ca-ES" sz="700" b="0" i="0" u="none" strike="noStrike" cap="none" normalizeH="0" baseline="0" dirty="0" err="1">
                  <a:ln>
                    <a:noFill/>
                  </a:ln>
                  <a:solidFill>
                    <a:srgbClr val="000000"/>
                  </a:solidFill>
                  <a:effectLst/>
                  <a:latin typeface="Arial" pitchFamily="34" charset="0"/>
                  <a:cs typeface="Arial" pitchFamily="34" charset="0"/>
                </a:rPr>
                <a:t>cabrat</a:t>
              </a:r>
              <a:endParaRPr kumimoji="0" lang="ca-ES" sz="1600" b="0" i="0" u="none" strike="noStrike" cap="none" normalizeH="0" baseline="0" dirty="0">
                <a:ln>
                  <a:noFill/>
                </a:ln>
                <a:solidFill>
                  <a:schemeClr val="tx1"/>
                </a:solidFill>
                <a:effectLst/>
                <a:latin typeface="Arial" pitchFamily="34" charset="0"/>
                <a:cs typeface="Arial" pitchFamily="34" charset="0"/>
              </a:endParaRPr>
            </a:p>
          </p:txBody>
        </p:sp>
        <p:sp>
          <p:nvSpPr>
            <p:cNvPr id="121908" name="Freeform 52"/>
            <p:cNvSpPr>
              <a:spLocks/>
            </p:cNvSpPr>
            <p:nvPr/>
          </p:nvSpPr>
          <p:spPr bwMode="auto">
            <a:xfrm>
              <a:off x="4574" y="3135"/>
              <a:ext cx="132" cy="14"/>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98B954"/>
            </a:solidFill>
            <a:ln w="7938" cap="flat">
              <a:solidFill>
                <a:srgbClr val="98B954"/>
              </a:solidFill>
              <a:prstDash val="solid"/>
              <a:bevel/>
              <a:headEnd/>
              <a:tailEnd/>
            </a:ln>
          </p:spPr>
          <p:txBody>
            <a:bodyPr vert="horz" wrap="square" lIns="91440" tIns="45720" rIns="91440" bIns="45720" numCol="1" anchor="t" anchorCtr="0" compatLnSpc="1">
              <a:prstTxWarp prst="textNoShape">
                <a:avLst/>
              </a:prstTxWarp>
            </a:bodyPr>
            <a:lstStyle/>
            <a:p>
              <a:endParaRPr lang="ca-ES"/>
            </a:p>
          </p:txBody>
        </p:sp>
        <p:sp>
          <p:nvSpPr>
            <p:cNvPr id="121909" name="Rectangle 53"/>
            <p:cNvSpPr>
              <a:spLocks noChangeArrowheads="1"/>
            </p:cNvSpPr>
            <p:nvPr/>
          </p:nvSpPr>
          <p:spPr bwMode="auto">
            <a:xfrm>
              <a:off x="4714" y="3112"/>
              <a:ext cx="328" cy="7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sz="800" b="0" i="0" u="none" strike="noStrike" cap="none" normalizeH="0" baseline="0" dirty="0">
                  <a:ln>
                    <a:noFill/>
                  </a:ln>
                  <a:solidFill>
                    <a:srgbClr val="000000"/>
                  </a:solidFill>
                  <a:effectLst/>
                  <a:latin typeface="Arial" pitchFamily="34" charset="0"/>
                  <a:cs typeface="Arial" pitchFamily="34" charset="0"/>
                </a:rPr>
                <a:t>IRTA cabra</a:t>
              </a:r>
              <a:endParaRPr kumimoji="0" lang="ca-ES" sz="1800" b="0" i="0" u="none" strike="noStrike" cap="none" normalizeH="0" baseline="0" dirty="0">
                <a:ln>
                  <a:noFill/>
                </a:ln>
                <a:solidFill>
                  <a:schemeClr val="tx1"/>
                </a:solidFill>
                <a:effectLst/>
                <a:latin typeface="Arial" pitchFamily="34" charset="0"/>
                <a:cs typeface="Arial" pitchFamily="34" charset="0"/>
              </a:endParaRPr>
            </a:p>
          </p:txBody>
        </p:sp>
        <p:sp>
          <p:nvSpPr>
            <p:cNvPr id="121910" name="Freeform 54"/>
            <p:cNvSpPr>
              <a:spLocks/>
            </p:cNvSpPr>
            <p:nvPr/>
          </p:nvSpPr>
          <p:spPr bwMode="auto">
            <a:xfrm>
              <a:off x="5200" y="3135"/>
              <a:ext cx="136" cy="14"/>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7D60A0"/>
            </a:solidFill>
            <a:ln w="7938" cap="flat">
              <a:solidFill>
                <a:srgbClr val="7D60A0"/>
              </a:solidFill>
              <a:prstDash val="solid"/>
              <a:bevel/>
              <a:headEnd/>
              <a:tailEnd/>
            </a:ln>
          </p:spPr>
          <p:txBody>
            <a:bodyPr vert="horz" wrap="square" lIns="91440" tIns="45720" rIns="91440" bIns="45720" numCol="1" anchor="t" anchorCtr="0" compatLnSpc="1">
              <a:prstTxWarp prst="textNoShape">
                <a:avLst/>
              </a:prstTxWarp>
            </a:bodyPr>
            <a:lstStyle/>
            <a:p>
              <a:endParaRPr lang="ca-ES"/>
            </a:p>
          </p:txBody>
        </p:sp>
        <p:sp>
          <p:nvSpPr>
            <p:cNvPr id="121911" name="Rectangle 55"/>
            <p:cNvSpPr>
              <a:spLocks noChangeArrowheads="1"/>
            </p:cNvSpPr>
            <p:nvPr/>
          </p:nvSpPr>
          <p:spPr bwMode="auto">
            <a:xfrm>
              <a:off x="5343" y="3112"/>
              <a:ext cx="362" cy="8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a-ES" sz="800" b="0" i="0" u="none" strike="noStrike" cap="none" normalizeH="0" baseline="0" dirty="0">
                  <a:ln>
                    <a:noFill/>
                  </a:ln>
                  <a:solidFill>
                    <a:srgbClr val="000000"/>
                  </a:solidFill>
                  <a:effectLst/>
                  <a:latin typeface="Arial" pitchFamily="34" charset="0"/>
                  <a:cs typeface="Arial" pitchFamily="34" charset="0"/>
                </a:rPr>
                <a:t>IRTA cabra</a:t>
              </a:r>
              <a:endParaRPr kumimoji="0" lang="ca-ES" sz="1800" b="0" i="0" u="none" strike="noStrike" cap="none" normalizeH="0" baseline="0" dirty="0">
                <a:ln>
                  <a:noFill/>
                </a:ln>
                <a:solidFill>
                  <a:schemeClr val="tx1"/>
                </a:solidFill>
                <a:effectLst/>
                <a:latin typeface="Arial" pitchFamily="34" charset="0"/>
                <a:cs typeface="Arial" pitchFamily="34" charset="0"/>
              </a:endParaRPr>
            </a:p>
          </p:txBody>
        </p:sp>
        <p:sp>
          <p:nvSpPr>
            <p:cNvPr id="121912" name="Freeform 56"/>
            <p:cNvSpPr>
              <a:spLocks noEditPoints="1"/>
            </p:cNvSpPr>
            <p:nvPr/>
          </p:nvSpPr>
          <p:spPr bwMode="auto">
            <a:xfrm>
              <a:off x="3562" y="1783"/>
              <a:ext cx="2264" cy="1456"/>
            </a:xfrm>
            <a:custGeom>
              <a:avLst/>
              <a:gdLst/>
              <a:ahLst/>
              <a:cxnLst>
                <a:cxn ang="0">
                  <a:pos x="0" y="8"/>
                </a:cxn>
                <a:cxn ang="0">
                  <a:pos x="8" y="0"/>
                </a:cxn>
                <a:cxn ang="0">
                  <a:pos x="7688" y="0"/>
                </a:cxn>
                <a:cxn ang="0">
                  <a:pos x="7696" y="8"/>
                </a:cxn>
                <a:cxn ang="0">
                  <a:pos x="7696" y="4936"/>
                </a:cxn>
                <a:cxn ang="0">
                  <a:pos x="7688" y="4944"/>
                </a:cxn>
                <a:cxn ang="0">
                  <a:pos x="8" y="4944"/>
                </a:cxn>
                <a:cxn ang="0">
                  <a:pos x="0" y="4936"/>
                </a:cxn>
                <a:cxn ang="0">
                  <a:pos x="0" y="8"/>
                </a:cxn>
                <a:cxn ang="0">
                  <a:pos x="16" y="4936"/>
                </a:cxn>
                <a:cxn ang="0">
                  <a:pos x="8" y="4928"/>
                </a:cxn>
                <a:cxn ang="0">
                  <a:pos x="7688" y="4928"/>
                </a:cxn>
                <a:cxn ang="0">
                  <a:pos x="7680" y="4936"/>
                </a:cxn>
                <a:cxn ang="0">
                  <a:pos x="7680" y="8"/>
                </a:cxn>
                <a:cxn ang="0">
                  <a:pos x="7688" y="16"/>
                </a:cxn>
                <a:cxn ang="0">
                  <a:pos x="8" y="16"/>
                </a:cxn>
                <a:cxn ang="0">
                  <a:pos x="16" y="8"/>
                </a:cxn>
                <a:cxn ang="0">
                  <a:pos x="16" y="4936"/>
                </a:cxn>
              </a:cxnLst>
              <a:rect l="0" t="0" r="r" b="b"/>
              <a:pathLst>
                <a:path w="7696" h="4944">
                  <a:moveTo>
                    <a:pt x="0" y="8"/>
                  </a:moveTo>
                  <a:cubicBezTo>
                    <a:pt x="0" y="4"/>
                    <a:pt x="4" y="0"/>
                    <a:pt x="8" y="0"/>
                  </a:cubicBezTo>
                  <a:lnTo>
                    <a:pt x="7688" y="0"/>
                  </a:lnTo>
                  <a:cubicBezTo>
                    <a:pt x="7693" y="0"/>
                    <a:pt x="7696" y="4"/>
                    <a:pt x="7696" y="8"/>
                  </a:cubicBezTo>
                  <a:lnTo>
                    <a:pt x="7696" y="4936"/>
                  </a:lnTo>
                  <a:cubicBezTo>
                    <a:pt x="7696" y="4941"/>
                    <a:pt x="7693" y="4944"/>
                    <a:pt x="7688" y="4944"/>
                  </a:cubicBezTo>
                  <a:lnTo>
                    <a:pt x="8" y="4944"/>
                  </a:lnTo>
                  <a:cubicBezTo>
                    <a:pt x="4" y="4944"/>
                    <a:pt x="0" y="4941"/>
                    <a:pt x="0" y="4936"/>
                  </a:cubicBezTo>
                  <a:lnTo>
                    <a:pt x="0" y="8"/>
                  </a:lnTo>
                  <a:close/>
                  <a:moveTo>
                    <a:pt x="16" y="4936"/>
                  </a:moveTo>
                  <a:lnTo>
                    <a:pt x="8" y="4928"/>
                  </a:lnTo>
                  <a:lnTo>
                    <a:pt x="7688" y="4928"/>
                  </a:lnTo>
                  <a:lnTo>
                    <a:pt x="7680" y="4936"/>
                  </a:lnTo>
                  <a:lnTo>
                    <a:pt x="7680" y="8"/>
                  </a:lnTo>
                  <a:lnTo>
                    <a:pt x="7688" y="16"/>
                  </a:lnTo>
                  <a:lnTo>
                    <a:pt x="8" y="16"/>
                  </a:lnTo>
                  <a:lnTo>
                    <a:pt x="16" y="8"/>
                  </a:lnTo>
                  <a:lnTo>
                    <a:pt x="16" y="4936"/>
                  </a:lnTo>
                  <a:close/>
                </a:path>
              </a:pathLst>
            </a:custGeom>
            <a:solidFill>
              <a:srgbClr val="868686"/>
            </a:solidFill>
            <a:ln w="0" cap="flat">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ca-ES"/>
            </a:p>
          </p:txBody>
        </p:sp>
      </p:grpSp>
      <p:sp>
        <p:nvSpPr>
          <p:cNvPr id="186" name="185 Rectángulo"/>
          <p:cNvSpPr/>
          <p:nvPr/>
        </p:nvSpPr>
        <p:spPr>
          <a:xfrm>
            <a:off x="222257" y="2071881"/>
            <a:ext cx="2499339" cy="276999"/>
          </a:xfrm>
          <a:prstGeom prst="rect">
            <a:avLst/>
          </a:prstGeom>
        </p:spPr>
        <p:txBody>
          <a:bodyPr wrap="none">
            <a:spAutoFit/>
          </a:bodyPr>
          <a:lstStyle/>
          <a:p>
            <a:r>
              <a:rPr lang="ca-ES" sz="1200" b="1" dirty="0"/>
              <a:t>Anàlisis descriptiu quantitatiu (ADC)</a:t>
            </a:r>
          </a:p>
        </p:txBody>
      </p:sp>
    </p:spTree>
    <p:extLst>
      <p:ext uri="{BB962C8B-B14F-4D97-AF65-F5344CB8AC3E}">
        <p14:creationId xmlns:p14="http://schemas.microsoft.com/office/powerpoint/2010/main" val="3963889942"/>
      </p:ext>
    </p:extLst>
  </p:cSld>
  <p:clrMapOvr>
    <a:masterClrMapping/>
  </p:clrMapOvr>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BA21D2D6F92541A39C2DB4DFD64C10" ma:contentTypeVersion="12" ma:contentTypeDescription="Crea un document nou" ma:contentTypeScope="" ma:versionID="a7ba0761346e3751657c924bcf33e08e">
  <xsd:schema xmlns:xsd="http://www.w3.org/2001/XMLSchema" xmlns:xs="http://www.w3.org/2001/XMLSchema" xmlns:p="http://schemas.microsoft.com/office/2006/metadata/properties" xmlns:ns2="ac9e2c2e-f071-4c4e-b8e4-965f2f71d934" xmlns:ns3="87cecb8c-d3fd-4e82-b1bc-5bbd3deaad9e" targetNamespace="http://schemas.microsoft.com/office/2006/metadata/properties" ma:root="true" ma:fieldsID="d11d390f16ce694d53ed1c28e4fc9d43" ns2:_="" ns3:_="">
    <xsd:import namespace="ac9e2c2e-f071-4c4e-b8e4-965f2f71d934"/>
    <xsd:import namespace="87cecb8c-d3fd-4e82-b1bc-5bbd3deaad9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9e2c2e-f071-4c4e-b8e4-965f2f71d9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cecb8c-d3fd-4e82-b1bc-5bbd3deaad9e" elementFormDefault="qualified">
    <xsd:import namespace="http://schemas.microsoft.com/office/2006/documentManagement/types"/>
    <xsd:import namespace="http://schemas.microsoft.com/office/infopath/2007/PartnerControls"/>
    <xsd:element name="SharedWithUsers" ma:index="16"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 compartit amb detal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FB1997-11BD-4530-8EAE-066132E5CB34}">
  <ds:schemaRefs>
    <ds:schemaRef ds:uri="http://schemas.microsoft.com/sharepoint/v3/contenttype/forms"/>
  </ds:schemaRefs>
</ds:datastoreItem>
</file>

<file path=customXml/itemProps2.xml><?xml version="1.0" encoding="utf-8"?>
<ds:datastoreItem xmlns:ds="http://schemas.openxmlformats.org/officeDocument/2006/customXml" ds:itemID="{D8CFB687-C92B-4603-99AB-AD0FB5A675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9e2c2e-f071-4c4e-b8e4-965f2f71d934"/>
    <ds:schemaRef ds:uri="87cecb8c-d3fd-4e82-b1bc-5bbd3deaad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4FED67-A96B-4C38-A952-CE8CA81A7FB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4391</TotalTime>
  <Words>4661</Words>
  <Application>Microsoft Office PowerPoint</Application>
  <PresentationFormat>Presentación en pantalla (4:3)</PresentationFormat>
  <Paragraphs>377</Paragraphs>
  <Slides>23</Slides>
  <Notes>18</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23</vt:i4>
      </vt:variant>
    </vt:vector>
  </HeadingPairs>
  <TitlesOfParts>
    <vt:vector size="31" baseType="lpstr">
      <vt:lpstr>Arial</vt:lpstr>
      <vt:lpstr>Arial Unicode MS</vt:lpstr>
      <vt:lpstr>Calibri</vt:lpstr>
      <vt:lpstr>Courier New</vt:lpstr>
      <vt:lpstr>Segoe Script</vt:lpstr>
      <vt:lpstr>Wingdings</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PROJECTE B-ELECTRIC</dc:title>
  <dc:creator>Rafel</dc:creator>
  <cp:lastModifiedBy>Tobal, Javier</cp:lastModifiedBy>
  <cp:revision>84</cp:revision>
  <cp:lastPrinted>2020-07-13T06:33:25Z</cp:lastPrinted>
  <dcterms:created xsi:type="dcterms:W3CDTF">2011-11-15T10:40:00Z</dcterms:created>
  <dcterms:modified xsi:type="dcterms:W3CDTF">2020-07-28T08:01:19Z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0x01010036BA21D2D6F92541A39C2DB4DFD64C10</vt:lpwstr>
  </property>
</Properties>
</file>